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71" r:id="rId3"/>
    <p:sldId id="279" r:id="rId4"/>
    <p:sldId id="281" r:id="rId5"/>
    <p:sldId id="280" r:id="rId6"/>
    <p:sldId id="257" r:id="rId7"/>
    <p:sldId id="275" r:id="rId8"/>
    <p:sldId id="276" r:id="rId9"/>
    <p:sldId id="284" r:id="rId10"/>
    <p:sldId id="286" r:id="rId11"/>
    <p:sldId id="287" r:id="rId12"/>
    <p:sldId id="288" r:id="rId13"/>
    <p:sldId id="285" r:id="rId14"/>
  </p:sldIdLst>
  <p:sldSz cx="12192000" cy="6858000"/>
  <p:notesSz cx="6858000" cy="9144000"/>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ようこそ" id="{E75E278A-FF0E-49A4-B170-79828D63BBAD}">
          <p14:sldIdLst>
            <p14:sldId id="256"/>
          </p14:sldIdLst>
        </p14:section>
        <p14:section name="デザイン、変形、注釈、共同作業、操作アシスト" id="{B9B51309-D148-4332-87C2-07BE32FBCA3B}">
          <p14:sldIdLst>
            <p14:sldId id="271"/>
            <p14:sldId id="279"/>
            <p14:sldId id="281"/>
            <p14:sldId id="280"/>
            <p14:sldId id="257"/>
            <p14:sldId id="275"/>
            <p14:sldId id="276"/>
            <p14:sldId id="284"/>
            <p14:sldId id="286"/>
            <p14:sldId id="287"/>
            <p14:sldId id="288"/>
          </p14:sldIdLst>
        </p14:section>
        <p14:section name="詳細情報" id="{2CC34DB2-6590-42C0-AD4B-A04C6060184E}">
          <p14:sldIdLst>
            <p14:sldId id="28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CAB6"/>
    <a:srgbClr val="F8CFB6"/>
    <a:srgbClr val="D24726"/>
    <a:srgbClr val="DD462F"/>
    <a:srgbClr val="F5F5F5"/>
    <a:srgbClr val="404040"/>
    <a:srgbClr val="FF9B45"/>
    <a:srgbClr val="923922"/>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18" autoAdjust="0"/>
    <p:restoredTop sz="94214" autoAdjust="0"/>
  </p:normalViewPr>
  <p:slideViewPr>
    <p:cSldViewPr snapToGrid="0">
      <p:cViewPr varScale="1">
        <p:scale>
          <a:sx n="67" d="100"/>
          <a:sy n="67" d="100"/>
        </p:scale>
        <p:origin x="356" y="4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0" d="100"/>
          <a:sy n="90" d="100"/>
        </p:scale>
        <p:origin x="377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ja-JP" altLang="en-US" dirty="0">
              <a:latin typeface="メイリオ" panose="020B0604030504040204" pitchFamily="50" charset="-128"/>
              <a:ea typeface="メイリオ" panose="020B0604030504040204" pitchFamily="50" charset="-128"/>
            </a:endParaRPr>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586CA0ED-538A-4E1C-8876-580A6E2B1865}" type="datetime4">
              <a:rPr lang="ja-JP" altLang="en-US" smtClean="0">
                <a:latin typeface="メイリオ" panose="020B0604030504040204" pitchFamily="50" charset="-128"/>
                <a:ea typeface="メイリオ" panose="020B0604030504040204" pitchFamily="50" charset="-128"/>
              </a:rPr>
              <a:t>2021年1月5日</a:t>
            </a:fld>
            <a:endParaRPr lang="ja-JP" altLang="en-US" dirty="0">
              <a:latin typeface="メイリオ" panose="020B0604030504040204" pitchFamily="50" charset="-128"/>
              <a:ea typeface="メイリオ" panose="020B0604030504040204" pitchFamily="50" charset="-128"/>
            </a:endParaRPr>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ja-JP" altLang="en-US"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679768-A2FC-4D08-91F6-8DCE6C566B36}" type="slidenum">
              <a:rPr lang="en-US" altLang="ja-JP" smtClean="0">
                <a:latin typeface="メイリオ" panose="020B0604030504040204" pitchFamily="50" charset="-128"/>
                <a:ea typeface="メイリオ" panose="020B0604030504040204" pitchFamily="50" charset="-128"/>
              </a:rPr>
              <a:t>‹#›</a:t>
            </a:fld>
            <a:endParaRPr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メイリオ" panose="020B0604030504040204" pitchFamily="50" charset="-128"/>
                <a:ea typeface="メイリオ" panose="020B0604030504040204" pitchFamily="50" charset="-128"/>
              </a:defRPr>
            </a:lvl1pPr>
          </a:lstStyle>
          <a:p>
            <a:endParaRPr lang="ja-JP" altLang="en-US" noProof="0"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メイリオ" panose="020B0604030504040204" pitchFamily="50" charset="-128"/>
                <a:ea typeface="メイリオ" panose="020B0604030504040204" pitchFamily="50" charset="-128"/>
              </a:defRPr>
            </a:lvl1pPr>
          </a:lstStyle>
          <a:p>
            <a:fld id="{A0E30E21-12B5-4D6C-8A68-57406F5197C8}" type="datetime4">
              <a:rPr lang="ja-JP" altLang="en-US" smtClean="0"/>
              <a:pPr/>
              <a:t>2021年1月5日</a:t>
            </a:fld>
            <a:endParaRPr lang="ja-JP" altLang="en-US" dirty="0"/>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ja-JP" altLang="en-US" noProof="0" dirty="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メイリオ" panose="020B0604030504040204" pitchFamily="50" charset="-128"/>
                <a:ea typeface="メイリオ" panose="020B0604030504040204" pitchFamily="50" charset="-128"/>
              </a:defRPr>
            </a:lvl1pPr>
          </a:lstStyle>
          <a:p>
            <a:endParaRPr lang="ja-JP" altLang="en-US" noProof="0" dirty="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メイリオ" panose="020B0604030504040204" pitchFamily="50" charset="-128"/>
                <a:ea typeface="メイリオ" panose="020B0604030504040204" pitchFamily="50" charset="-128"/>
              </a:defRPr>
            </a:lvl1pPr>
          </a:lstStyle>
          <a:p>
            <a:fld id="{DF61EA0F-A667-4B49-8422-0062BC55E249}" type="slidenum">
              <a:rPr lang="en-US" altLang="ja-JP" noProof="0" smtClean="0"/>
              <a:pPr/>
              <a:t>‹#›</a:t>
            </a:fld>
            <a:endParaRPr lang="ja-JP" altLang="en-US" noProof="0"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sz="1200" kern="1200">
        <a:solidFill>
          <a:schemeClr val="tx1"/>
        </a:solidFill>
        <a:latin typeface="メイリオ" panose="020B0604030504040204" pitchFamily="50" charset="-128"/>
        <a:ea typeface="メイリオ" panose="020B0604030504040204" pitchFamily="50" charset="-128"/>
        <a:cs typeface="+mn-cs"/>
      </a:defRPr>
    </a:lvl2pPr>
    <a:lvl3pPr marL="914400" algn="l" defTabSz="914400" rtl="0" eaLnBrk="1" latinLnBrk="0" hangingPunct="1">
      <a:defRPr sz="1200" kern="1200">
        <a:solidFill>
          <a:schemeClr val="tx1"/>
        </a:solidFill>
        <a:latin typeface="メイリオ" panose="020B0604030504040204" pitchFamily="50" charset="-128"/>
        <a:ea typeface="メイリオ" panose="020B0604030504040204" pitchFamily="50" charset="-128"/>
        <a:cs typeface="+mn-cs"/>
      </a:defRPr>
    </a:lvl3pPr>
    <a:lvl4pPr marL="1371600" algn="l" defTabSz="914400" rtl="0" eaLnBrk="1" latinLnBrk="0" hangingPunct="1">
      <a:defRPr sz="1200" kern="1200">
        <a:solidFill>
          <a:schemeClr val="tx1"/>
        </a:solidFill>
        <a:latin typeface="メイリオ" panose="020B0604030504040204" pitchFamily="50" charset="-128"/>
        <a:ea typeface="メイリオ" panose="020B0604030504040204" pitchFamily="50" charset="-128"/>
        <a:cs typeface="+mn-cs"/>
      </a:defRPr>
    </a:lvl4pPr>
    <a:lvl5pPr marL="1828800" algn="l" defTabSz="914400" rtl="0" eaLnBrk="1" latinLnBrk="0" hangingPunct="1">
      <a:defRPr sz="1200" kern="1200">
        <a:solidFill>
          <a:schemeClr val="tx1"/>
        </a:solidFill>
        <a:latin typeface="メイリオ" panose="020B0604030504040204" pitchFamily="50" charset="-128"/>
        <a:ea typeface="メイリオ"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DF61EA0F-A667-4B49-8422-0062BC55E249}" type="slidenum">
              <a:rPr lang="en-US" altLang="ja-JP" smtClean="0"/>
              <a:t>1</a:t>
            </a:fld>
            <a:endParaRPr lang="ja-JP" altLang="en-US" dirty="0"/>
          </a:p>
        </p:txBody>
      </p:sp>
    </p:spTree>
    <p:extLst>
      <p:ext uri="{BB962C8B-B14F-4D97-AF65-F5344CB8AC3E}">
        <p14:creationId xmlns:p14="http://schemas.microsoft.com/office/powerpoint/2010/main" val="101176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61EA0F-A667-4B49-8422-0062BC55E249}" type="slidenum">
              <a:rPr lang="en-US" altLang="ja-JP" smtClean="0"/>
              <a:pPr/>
              <a:t>10</a:t>
            </a:fld>
            <a:endParaRPr lang="ja-JP" altLang="en-US" dirty="0"/>
          </a:p>
        </p:txBody>
      </p:sp>
    </p:spTree>
    <p:extLst>
      <p:ext uri="{BB962C8B-B14F-4D97-AF65-F5344CB8AC3E}">
        <p14:creationId xmlns:p14="http://schemas.microsoft.com/office/powerpoint/2010/main" val="550124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61EA0F-A667-4B49-8422-0062BC55E249}" type="slidenum">
              <a:rPr lang="en-US" altLang="ja-JP" smtClean="0"/>
              <a:pPr/>
              <a:t>11</a:t>
            </a:fld>
            <a:endParaRPr lang="ja-JP" altLang="en-US" dirty="0"/>
          </a:p>
        </p:txBody>
      </p:sp>
    </p:spTree>
    <p:extLst>
      <p:ext uri="{BB962C8B-B14F-4D97-AF65-F5344CB8AC3E}">
        <p14:creationId xmlns:p14="http://schemas.microsoft.com/office/powerpoint/2010/main" val="250689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61EA0F-A667-4B49-8422-0062BC55E249}" type="slidenum">
              <a:rPr lang="en-US" altLang="ja-JP" smtClean="0"/>
              <a:pPr/>
              <a:t>12</a:t>
            </a:fld>
            <a:endParaRPr lang="ja-JP" altLang="en-US" dirty="0"/>
          </a:p>
        </p:txBody>
      </p:sp>
    </p:spTree>
    <p:extLst>
      <p:ext uri="{BB962C8B-B14F-4D97-AF65-F5344CB8AC3E}">
        <p14:creationId xmlns:p14="http://schemas.microsoft.com/office/powerpoint/2010/main" val="38255572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rtlCol="0"/>
          <a:lstStyle/>
          <a:p>
            <a:pPr rtl="0"/>
            <a:r>
              <a:rPr lang="en-US" altLang="ja-JP" dirty="0"/>
              <a:t>[</a:t>
            </a:r>
            <a:r>
              <a:rPr lang="ja-JP" altLang="en-US" dirty="0"/>
              <a:t>スライド ショー</a:t>
            </a:r>
            <a:r>
              <a:rPr lang="en-US" altLang="ja-JP" dirty="0"/>
              <a:t>] </a:t>
            </a:r>
            <a:r>
              <a:rPr lang="ja-JP" altLang="en-US" dirty="0"/>
              <a:t>モードで、矢印を選択してリンクにアクセスします。</a:t>
            </a:r>
          </a:p>
        </p:txBody>
      </p:sp>
      <p:sp>
        <p:nvSpPr>
          <p:cNvPr id="4" name="スライド番号プレースホルダー 3"/>
          <p:cNvSpPr>
            <a:spLocks noGrp="1"/>
          </p:cNvSpPr>
          <p:nvPr>
            <p:ph type="sldNum" sz="quarter" idx="10"/>
          </p:nvPr>
        </p:nvSpPr>
        <p:spPr/>
        <p:txBody>
          <a:bodyPr rtlCol="0"/>
          <a:lstStyle/>
          <a:p>
            <a:pPr rtl="0"/>
            <a:fld id="{DF61EA0F-A667-4B49-8422-0062BC55E249}" type="slidenum">
              <a:rPr lang="en-US" altLang="ja-JP" smtClean="0"/>
              <a:t>13</a:t>
            </a:fld>
            <a:endParaRPr lang="ja-JP" altLang="en-US" dirty="0"/>
          </a:p>
        </p:txBody>
      </p:sp>
    </p:spTree>
    <p:extLst>
      <p:ext uri="{BB962C8B-B14F-4D97-AF65-F5344CB8AC3E}">
        <p14:creationId xmlns:p14="http://schemas.microsoft.com/office/powerpoint/2010/main" val="1421625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61EA0F-A667-4B49-8422-0062BC55E249}" type="slidenum">
              <a:rPr lang="en-US" altLang="ja-JP" smtClean="0"/>
              <a:pPr/>
              <a:t>2</a:t>
            </a:fld>
            <a:endParaRPr lang="ja-JP" altLang="en-US" dirty="0"/>
          </a:p>
        </p:txBody>
      </p:sp>
    </p:spTree>
    <p:extLst>
      <p:ext uri="{BB962C8B-B14F-4D97-AF65-F5344CB8AC3E}">
        <p14:creationId xmlns:p14="http://schemas.microsoft.com/office/powerpoint/2010/main" val="175956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61EA0F-A667-4B49-8422-0062BC55E249}" type="slidenum">
              <a:rPr lang="en-US" altLang="ja-JP" smtClean="0"/>
              <a:pPr/>
              <a:t>3</a:t>
            </a:fld>
            <a:endParaRPr lang="ja-JP" altLang="en-US" dirty="0"/>
          </a:p>
        </p:txBody>
      </p:sp>
    </p:spTree>
    <p:extLst>
      <p:ext uri="{BB962C8B-B14F-4D97-AF65-F5344CB8AC3E}">
        <p14:creationId xmlns:p14="http://schemas.microsoft.com/office/powerpoint/2010/main" val="818726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61EA0F-A667-4B49-8422-0062BC55E249}" type="slidenum">
              <a:rPr lang="en-US" altLang="ja-JP" smtClean="0"/>
              <a:pPr/>
              <a:t>4</a:t>
            </a:fld>
            <a:endParaRPr lang="ja-JP" altLang="en-US" dirty="0"/>
          </a:p>
        </p:txBody>
      </p:sp>
    </p:spTree>
    <p:extLst>
      <p:ext uri="{BB962C8B-B14F-4D97-AF65-F5344CB8AC3E}">
        <p14:creationId xmlns:p14="http://schemas.microsoft.com/office/powerpoint/2010/main" val="2638670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61EA0F-A667-4B49-8422-0062BC55E249}" type="slidenum">
              <a:rPr lang="en-US" altLang="ja-JP" smtClean="0"/>
              <a:pPr/>
              <a:t>5</a:t>
            </a:fld>
            <a:endParaRPr lang="ja-JP" altLang="en-US" dirty="0"/>
          </a:p>
        </p:txBody>
      </p:sp>
    </p:spTree>
    <p:extLst>
      <p:ext uri="{BB962C8B-B14F-4D97-AF65-F5344CB8AC3E}">
        <p14:creationId xmlns:p14="http://schemas.microsoft.com/office/powerpoint/2010/main" val="1579104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61EA0F-A667-4B49-8422-0062BC55E249}" type="slidenum">
              <a:rPr lang="en-US" altLang="ja-JP" smtClean="0"/>
              <a:pPr/>
              <a:t>6</a:t>
            </a:fld>
            <a:endParaRPr lang="ja-JP" altLang="en-US" dirty="0"/>
          </a:p>
        </p:txBody>
      </p:sp>
    </p:spTree>
    <p:extLst>
      <p:ext uri="{BB962C8B-B14F-4D97-AF65-F5344CB8AC3E}">
        <p14:creationId xmlns:p14="http://schemas.microsoft.com/office/powerpoint/2010/main" val="195291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61EA0F-A667-4B49-8422-0062BC55E249}" type="slidenum">
              <a:rPr lang="en-US" altLang="ja-JP" smtClean="0"/>
              <a:pPr/>
              <a:t>7</a:t>
            </a:fld>
            <a:endParaRPr lang="ja-JP" altLang="en-US" dirty="0"/>
          </a:p>
        </p:txBody>
      </p:sp>
    </p:spTree>
    <p:extLst>
      <p:ext uri="{BB962C8B-B14F-4D97-AF65-F5344CB8AC3E}">
        <p14:creationId xmlns:p14="http://schemas.microsoft.com/office/powerpoint/2010/main" val="1293625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61EA0F-A667-4B49-8422-0062BC55E249}" type="slidenum">
              <a:rPr lang="en-US" altLang="ja-JP" smtClean="0"/>
              <a:pPr/>
              <a:t>8</a:t>
            </a:fld>
            <a:endParaRPr lang="ja-JP" altLang="en-US" dirty="0"/>
          </a:p>
        </p:txBody>
      </p:sp>
    </p:spTree>
    <p:extLst>
      <p:ext uri="{BB962C8B-B14F-4D97-AF65-F5344CB8AC3E}">
        <p14:creationId xmlns:p14="http://schemas.microsoft.com/office/powerpoint/2010/main" val="691739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61EA0F-A667-4B49-8422-0062BC55E249}" type="slidenum">
              <a:rPr lang="en-US" altLang="ja-JP" smtClean="0"/>
              <a:pPr/>
              <a:t>9</a:t>
            </a:fld>
            <a:endParaRPr lang="ja-JP" altLang="en-US" dirty="0"/>
          </a:p>
        </p:txBody>
      </p:sp>
    </p:spTree>
    <p:extLst>
      <p:ext uri="{BB962C8B-B14F-4D97-AF65-F5344CB8AC3E}">
        <p14:creationId xmlns:p14="http://schemas.microsoft.com/office/powerpoint/2010/main" val="2994785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長方形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800" noProof="0" dirty="0">
              <a:latin typeface="メイリオ" panose="020B0604030504040204" pitchFamily="50" charset="-128"/>
              <a:ea typeface="メイリオ" panose="020B0604030504040204" pitchFamily="50" charset="-128"/>
            </a:endParaRPr>
          </a:p>
        </p:txBody>
      </p:sp>
      <p:sp>
        <p:nvSpPr>
          <p:cNvPr id="2" name="タイトル 1"/>
          <p:cNvSpPr>
            <a:spLocks noGrp="1"/>
          </p:cNvSpPr>
          <p:nvPr>
            <p:ph type="title"/>
          </p:nvPr>
        </p:nvSpPr>
        <p:spPr/>
        <p:txBody>
          <a:bodyPr rtlCol="0"/>
          <a:lstStyle>
            <a:lvl1pPr>
              <a:defRPr>
                <a:latin typeface="メイリオ" panose="020B0604030504040204" pitchFamily="50" charset="-128"/>
                <a:ea typeface="メイリオ" panose="020B0604030504040204" pitchFamily="50" charset="-128"/>
              </a:defRPr>
            </a:lvl1pPr>
          </a:lstStyle>
          <a:p>
            <a:pPr rtl="0"/>
            <a:r>
              <a:rPr lang="ja-JP" altLang="en-US" noProof="0"/>
              <a:t>マスター タイトルの書式設定</a:t>
            </a:r>
            <a:endParaRPr lang="ja-JP" altLang="en-US" noProof="0"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9" name="長方形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ja-JP" altLang="en-US" sz="1800" noProof="0" dirty="0">
              <a:latin typeface="メイリオ" panose="020B0604030504040204" pitchFamily="50" charset="-128"/>
              <a:ea typeface="メイリオ" panose="020B0604030504040204" pitchFamily="50" charset="-128"/>
            </a:endParaRPr>
          </a:p>
        </p:txBody>
      </p:sp>
      <p:cxnSp>
        <p:nvCxnSpPr>
          <p:cNvPr id="12" name="直線​​コネクタ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タイトル 3"/>
          <p:cNvSpPr>
            <a:spLocks noGrp="1"/>
          </p:cNvSpPr>
          <p:nvPr>
            <p:ph type="title"/>
          </p:nvPr>
        </p:nvSpPr>
        <p:spPr>
          <a:xfrm>
            <a:off x="521206" y="448056"/>
            <a:ext cx="11066400" cy="640080"/>
          </a:xfrm>
        </p:spPr>
        <p:txBody>
          <a:bodyPr rtlCol="0" anchor="b" anchorCtr="0">
            <a:normAutofit/>
          </a:bodyPr>
          <a:lstStyle>
            <a:lvl1pPr>
              <a:defRPr sz="2800">
                <a:solidFill>
                  <a:schemeClr val="bg2">
                    <a:lumMod val="25000"/>
                  </a:schemeClr>
                </a:solidFill>
                <a:latin typeface="メイリオ" panose="020B0604030504040204" pitchFamily="50" charset="-128"/>
                <a:ea typeface="メイリオ" panose="020B0604030504040204" pitchFamily="50" charset="-128"/>
              </a:defRPr>
            </a:lvl1pPr>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latin typeface="メイリオ" panose="020B0604030504040204" pitchFamily="50" charset="-128"/>
                <a:ea typeface="メイリオ" panose="020B0604030504040204" pitchFamily="50" charset="-128"/>
              </a:defRPr>
            </a:lvl1pPr>
            <a:lvl2pPr>
              <a:defRPr lang="en-US" sz="1200" smtClean="0">
                <a:solidFill>
                  <a:schemeClr val="tx1">
                    <a:lumMod val="75000"/>
                    <a:lumOff val="25000"/>
                  </a:schemeClr>
                </a:solidFill>
                <a:latin typeface="メイリオ" panose="020B0604030504040204" pitchFamily="50" charset="-128"/>
                <a:ea typeface="メイリオ" panose="020B0604030504040204" pitchFamily="50" charset="-128"/>
              </a:defRPr>
            </a:lvl2pPr>
            <a:lvl3pPr>
              <a:defRPr lang="en-US" sz="1200" smtClean="0">
                <a:solidFill>
                  <a:schemeClr val="tx1">
                    <a:lumMod val="75000"/>
                    <a:lumOff val="25000"/>
                  </a:schemeClr>
                </a:solidFill>
                <a:latin typeface="メイリオ" panose="020B0604030504040204" pitchFamily="50" charset="-128"/>
                <a:ea typeface="メイリオ" panose="020B0604030504040204" pitchFamily="50" charset="-128"/>
              </a:defRPr>
            </a:lvl3pPr>
            <a:lvl4pPr>
              <a:defRPr lang="en-US" sz="1200" smtClean="0">
                <a:solidFill>
                  <a:schemeClr val="tx1">
                    <a:lumMod val="75000"/>
                    <a:lumOff val="25000"/>
                  </a:schemeClr>
                </a:solidFill>
                <a:latin typeface="メイリオ" panose="020B0604030504040204" pitchFamily="50" charset="-128"/>
                <a:ea typeface="メイリオ" panose="020B0604030504040204" pitchFamily="50" charset="-128"/>
              </a:defRPr>
            </a:lvl4pPr>
            <a:lvl5pPr>
              <a:defRPr lang="en-US" sz="1200">
                <a:solidFill>
                  <a:schemeClr val="tx1">
                    <a:lumMod val="75000"/>
                    <a:lumOff val="25000"/>
                  </a:schemeClr>
                </a:solidFill>
                <a:latin typeface="メイリオ" panose="020B0604030504040204" pitchFamily="50" charset="-128"/>
                <a:ea typeface="メイリオ" panose="020B0604030504040204" pitchFamily="50" charset="-128"/>
              </a:defRPr>
            </a:lvl5pPr>
          </a:lstStyle>
          <a:p>
            <a:pPr marL="0" lvl="0" indent="0" rtl="0">
              <a:lnSpc>
                <a:spcPct val="150000"/>
              </a:lnSpc>
              <a:spcBef>
                <a:spcPts val="1000"/>
              </a:spcBef>
              <a:spcAft>
                <a:spcPts val="1200"/>
              </a:spcAft>
              <a:buNone/>
            </a:pPr>
            <a:r>
              <a:rPr lang="ja-JP" altLang="en-US" noProof="0"/>
              <a:t>マスター テキストの書式設定</a:t>
            </a:r>
          </a:p>
          <a:p>
            <a:pPr marL="0" lvl="1" indent="0" rtl="0">
              <a:lnSpc>
                <a:spcPct val="150000"/>
              </a:lnSpc>
              <a:spcBef>
                <a:spcPts val="1000"/>
              </a:spcBef>
              <a:spcAft>
                <a:spcPts val="1200"/>
              </a:spcAft>
              <a:buNone/>
            </a:pPr>
            <a:r>
              <a:rPr lang="ja-JP" altLang="en-US" noProof="0"/>
              <a:t>第 </a:t>
            </a:r>
            <a:r>
              <a:rPr lang="en-US" altLang="ja-JP" noProof="0"/>
              <a:t>2 </a:t>
            </a:r>
            <a:r>
              <a:rPr lang="ja-JP" altLang="en-US" noProof="0"/>
              <a:t>レベル</a:t>
            </a:r>
          </a:p>
          <a:p>
            <a:pPr marL="0" lvl="2" indent="0" rtl="0">
              <a:lnSpc>
                <a:spcPct val="150000"/>
              </a:lnSpc>
              <a:spcBef>
                <a:spcPts val="1000"/>
              </a:spcBef>
              <a:spcAft>
                <a:spcPts val="1200"/>
              </a:spcAft>
              <a:buNone/>
            </a:pPr>
            <a:r>
              <a:rPr lang="ja-JP" altLang="en-US" noProof="0"/>
              <a:t>第 </a:t>
            </a:r>
            <a:r>
              <a:rPr lang="en-US" altLang="ja-JP" noProof="0"/>
              <a:t>3 </a:t>
            </a:r>
            <a:r>
              <a:rPr lang="ja-JP" altLang="en-US" noProof="0"/>
              <a:t>レベル</a:t>
            </a:r>
          </a:p>
          <a:p>
            <a:pPr marL="0" lvl="3" indent="0" rtl="0">
              <a:lnSpc>
                <a:spcPct val="150000"/>
              </a:lnSpc>
              <a:spcBef>
                <a:spcPts val="1000"/>
              </a:spcBef>
              <a:spcAft>
                <a:spcPts val="1200"/>
              </a:spcAft>
              <a:buNone/>
            </a:pPr>
            <a:r>
              <a:rPr lang="ja-JP" altLang="en-US" noProof="0"/>
              <a:t>第 </a:t>
            </a:r>
            <a:r>
              <a:rPr lang="en-US" altLang="ja-JP" noProof="0"/>
              <a:t>4 </a:t>
            </a:r>
            <a:r>
              <a:rPr lang="ja-JP" altLang="en-US" noProof="0"/>
              <a:t>レベル</a:t>
            </a:r>
          </a:p>
          <a:p>
            <a:pPr marL="0" lvl="4" indent="0" rtl="0">
              <a:lnSpc>
                <a:spcPct val="150000"/>
              </a:lnSpc>
              <a:spcBef>
                <a:spcPts val="1000"/>
              </a:spcBef>
              <a:spcAft>
                <a:spcPts val="1200"/>
              </a:spcAft>
              <a:buNone/>
            </a:pPr>
            <a:r>
              <a:rPr lang="ja-JP" altLang="en-US" noProof="0"/>
              <a:t>第 </a:t>
            </a:r>
            <a:r>
              <a:rPr lang="en-US" altLang="ja-JP" noProof="0"/>
              <a:t>5 </a:t>
            </a:r>
            <a:r>
              <a:rPr lang="ja-JP" altLang="en-US" noProof="0"/>
              <a:t>レベル</a:t>
            </a:r>
            <a:endParaRPr lang="ja-JP" altLang="en-US" noProof="0" dirty="0"/>
          </a:p>
        </p:txBody>
      </p:sp>
      <p:sp>
        <p:nvSpPr>
          <p:cNvPr id="6" name="日付プレースホルダー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latin typeface="メイリオ" panose="020B0604030504040204" pitchFamily="50" charset="-128"/>
                <a:ea typeface="メイリオ" panose="020B0604030504040204" pitchFamily="50" charset="-128"/>
              </a:defRPr>
            </a:lvl1pPr>
          </a:lstStyle>
          <a:p>
            <a:fld id="{DAC8C0D2-2181-426E-A221-A4F2B9E7D703}" type="datetime4">
              <a:rPr lang="ja-JP" altLang="en-US" smtClean="0"/>
              <a:pPr/>
              <a:t>2021年1月5日</a:t>
            </a:fld>
            <a:endParaRPr lang="ja-JP" altLang="en-US" dirty="0"/>
          </a:p>
        </p:txBody>
      </p:sp>
      <p:sp>
        <p:nvSpPr>
          <p:cNvPr id="7" name="フッター プレースホルダー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8" name="スライド番号プレースホルダー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latin typeface="メイリオ" panose="020B0604030504040204" pitchFamily="50" charset="-128"/>
                <a:ea typeface="メイリオ" panose="020B0604030504040204" pitchFamily="50" charset="-128"/>
              </a:defRPr>
            </a:lvl1pPr>
          </a:lstStyle>
          <a:p>
            <a:fld id="{9860EDB8-5305-433F-BE41-D7A86D811DB3}" type="slidenum">
              <a:rPr lang="en-US" altLang="ja-JP" smtClean="0"/>
              <a:pPr/>
              <a:t>‹#›</a:t>
            </a:fld>
            <a:endParaRPr lang="ja-JP" alt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
        <p:nvSpPr>
          <p:cNvPr id="9" name="長方形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800" noProof="0" dirty="0">
              <a:latin typeface="メイリオ" panose="020B0604030504040204" pitchFamily="50" charset="-128"/>
              <a:ea typeface="メイリオ" panose="020B0604030504040204" pitchFamily="50" charset="-128"/>
            </a:endParaRPr>
          </a:p>
        </p:txBody>
      </p:sp>
      <p:sp>
        <p:nvSpPr>
          <p:cNvPr id="10" name="長方形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800" noProof="0" dirty="0">
              <a:latin typeface="メイリオ" panose="020B0604030504040204" pitchFamily="50" charset="-128"/>
              <a:ea typeface="メイリオ" panose="020B0604030504040204" pitchFamily="50" charset="-128"/>
            </a:endParaRPr>
          </a:p>
        </p:txBody>
      </p:sp>
      <p:sp>
        <p:nvSpPr>
          <p:cNvPr id="2" name="タイトル 1"/>
          <p:cNvSpPr>
            <a:spLocks noGrp="1"/>
          </p:cNvSpPr>
          <p:nvPr>
            <p:ph type="title"/>
          </p:nvPr>
        </p:nvSpPr>
        <p:spPr>
          <a:xfrm>
            <a:off x="521208" y="1536192"/>
            <a:ext cx="11066400" cy="640080"/>
          </a:xfrm>
        </p:spPr>
        <p:txBody>
          <a:bodyPr rtlCol="0">
            <a:normAutofit/>
          </a:bodyPr>
          <a:lstStyle>
            <a:lvl1pPr>
              <a:defRPr sz="3600">
                <a:solidFill>
                  <a:schemeClr val="bg1"/>
                </a:solidFill>
                <a:latin typeface="メイリオ" panose="020B0604030504040204" pitchFamily="50" charset="-128"/>
                <a:ea typeface="メイリオ" panose="020B0604030504040204" pitchFamily="50" charset="-128"/>
              </a:defRPr>
            </a:lvl1pPr>
          </a:lstStyle>
          <a:p>
            <a:pPr rtl="0"/>
            <a:r>
              <a:rPr lang="ja-JP" altLang="en-US" noProof="0"/>
              <a:t>マスター タイトルの書式設定</a:t>
            </a:r>
            <a:endParaRPr lang="ja-JP" altLang="en-US" noProof="0" dirty="0"/>
          </a:p>
        </p:txBody>
      </p:sp>
      <p:sp>
        <p:nvSpPr>
          <p:cNvPr id="7" name="コンテンツ プレースホルダー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メイリオ" panose="020B0604030504040204" pitchFamily="50" charset="-128"/>
                <a:ea typeface="メイリオ" panose="020B0604030504040204" pitchFamily="50" charset="-128"/>
              </a:defRPr>
            </a:lvl1pPr>
            <a:lvl2pPr>
              <a:defRPr lang="en-US" sz="1200" dirty="0" smtClean="0">
                <a:solidFill>
                  <a:schemeClr val="tx1">
                    <a:lumMod val="75000"/>
                    <a:lumOff val="25000"/>
                  </a:schemeClr>
                </a:solidFill>
                <a:ea typeface="メイリオ" panose="020B0604030504040204" pitchFamily="50" charset="-128"/>
              </a:defRPr>
            </a:lvl2pPr>
            <a:lvl3pPr>
              <a:defRPr lang="en-US" sz="1200" dirty="0" smtClean="0">
                <a:solidFill>
                  <a:schemeClr val="tx1">
                    <a:lumMod val="75000"/>
                    <a:lumOff val="25000"/>
                  </a:schemeClr>
                </a:solidFill>
                <a:ea typeface="メイリオ" panose="020B0604030504040204" pitchFamily="50" charset="-128"/>
              </a:defRPr>
            </a:lvl3pPr>
            <a:lvl4pPr>
              <a:defRPr lang="en-US" sz="1200" dirty="0" smtClean="0">
                <a:solidFill>
                  <a:schemeClr val="tx1">
                    <a:lumMod val="75000"/>
                    <a:lumOff val="25000"/>
                  </a:schemeClr>
                </a:solidFill>
                <a:ea typeface="メイリオ" panose="020B0604030504040204" pitchFamily="50" charset="-128"/>
              </a:defRPr>
            </a:lvl4pPr>
            <a:lvl5pPr>
              <a:defRPr lang="en-US" sz="1200" dirty="0">
                <a:solidFill>
                  <a:schemeClr val="tx1">
                    <a:lumMod val="75000"/>
                    <a:lumOff val="25000"/>
                  </a:schemeClr>
                </a:solidFill>
                <a:latin typeface="メイリオ" panose="020B0604030504040204" pitchFamily="50" charset="-128"/>
                <a:ea typeface="メイリオ" panose="020B0604030504040204" pitchFamily="50" charset="-128"/>
              </a:defRPr>
            </a:lvl5pPr>
          </a:lstStyle>
          <a:p>
            <a:pPr marL="0" lvl="0" indent="0" rtl="0">
              <a:lnSpc>
                <a:spcPct val="150000"/>
              </a:lnSpc>
              <a:spcBef>
                <a:spcPts val="1000"/>
              </a:spcBef>
              <a:spcAft>
                <a:spcPts val="1200"/>
              </a:spcAft>
              <a:buNone/>
            </a:pPr>
            <a:r>
              <a:rPr lang="ja-JP" altLang="en-US" noProof="0"/>
              <a:t>マスター テキストの書式設定</a:t>
            </a:r>
          </a:p>
          <a:p>
            <a:pPr marL="0" lvl="1" indent="0" rtl="0">
              <a:lnSpc>
                <a:spcPct val="150000"/>
              </a:lnSpc>
              <a:spcBef>
                <a:spcPts val="1000"/>
              </a:spcBef>
              <a:spcAft>
                <a:spcPts val="1200"/>
              </a:spcAft>
              <a:buNone/>
            </a:pPr>
            <a:r>
              <a:rPr lang="ja-JP" altLang="en-US" noProof="0"/>
              <a:t>第 </a:t>
            </a:r>
            <a:r>
              <a:rPr lang="en-US" altLang="ja-JP" noProof="0"/>
              <a:t>2 </a:t>
            </a:r>
            <a:r>
              <a:rPr lang="ja-JP" altLang="en-US" noProof="0"/>
              <a:t>レベル</a:t>
            </a:r>
          </a:p>
          <a:p>
            <a:pPr marL="0" lvl="2" indent="0" rtl="0">
              <a:lnSpc>
                <a:spcPct val="150000"/>
              </a:lnSpc>
              <a:spcBef>
                <a:spcPts val="1000"/>
              </a:spcBef>
              <a:spcAft>
                <a:spcPts val="1200"/>
              </a:spcAft>
              <a:buNone/>
            </a:pPr>
            <a:r>
              <a:rPr lang="ja-JP" altLang="en-US" noProof="0"/>
              <a:t>第 </a:t>
            </a:r>
            <a:r>
              <a:rPr lang="en-US" altLang="ja-JP" noProof="0"/>
              <a:t>3 </a:t>
            </a:r>
            <a:r>
              <a:rPr lang="ja-JP" altLang="en-US" noProof="0"/>
              <a:t>レベル</a:t>
            </a:r>
          </a:p>
          <a:p>
            <a:pPr marL="0" lvl="3" indent="0" rtl="0">
              <a:lnSpc>
                <a:spcPct val="150000"/>
              </a:lnSpc>
              <a:spcBef>
                <a:spcPts val="1000"/>
              </a:spcBef>
              <a:spcAft>
                <a:spcPts val="1200"/>
              </a:spcAft>
              <a:buNone/>
            </a:pPr>
            <a:r>
              <a:rPr lang="ja-JP" altLang="en-US" noProof="0"/>
              <a:t>第 </a:t>
            </a:r>
            <a:r>
              <a:rPr lang="en-US" altLang="ja-JP" noProof="0"/>
              <a:t>4 </a:t>
            </a:r>
            <a:r>
              <a:rPr lang="ja-JP" altLang="en-US" noProof="0"/>
              <a:t>レベル</a:t>
            </a:r>
          </a:p>
          <a:p>
            <a:pPr marL="0" lvl="4" indent="0" rtl="0">
              <a:lnSpc>
                <a:spcPct val="150000"/>
              </a:lnSpc>
              <a:spcBef>
                <a:spcPts val="1000"/>
              </a:spcBef>
              <a:spcAft>
                <a:spcPts val="1200"/>
              </a:spcAft>
              <a:buNone/>
            </a:pPr>
            <a:r>
              <a:rPr lang="ja-JP" altLang="en-US" noProof="0"/>
              <a:t>第 </a:t>
            </a:r>
            <a:r>
              <a:rPr lang="en-US" altLang="ja-JP" noProof="0"/>
              <a:t>5 </a:t>
            </a:r>
            <a:r>
              <a:rPr lang="ja-JP" altLang="en-US" noProof="0"/>
              <a:t>レベル</a:t>
            </a:r>
            <a:endParaRPr lang="ja-JP" altLang="en-US" noProof="0"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長方形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ja-JP" altLang="en-US" sz="1800" noProof="0" dirty="0">
              <a:latin typeface="メイリオ" panose="020B0604030504040204" pitchFamily="50" charset="-128"/>
              <a:ea typeface="メイリオ" panose="020B0604030504040204" pitchFamily="50" charset="-128"/>
            </a:endParaRPr>
          </a:p>
        </p:txBody>
      </p:sp>
      <p:sp>
        <p:nvSpPr>
          <p:cNvPr id="2" name="タイトル プレースホルダー 1"/>
          <p:cNvSpPr>
            <a:spLocks noGrp="1"/>
          </p:cNvSpPr>
          <p:nvPr>
            <p:ph type="title"/>
          </p:nvPr>
        </p:nvSpPr>
        <p:spPr>
          <a:xfrm>
            <a:off x="521208" y="448056"/>
            <a:ext cx="11066358" cy="640080"/>
          </a:xfrm>
          <a:prstGeom prst="rect">
            <a:avLst/>
          </a:prstGeom>
        </p:spPr>
        <p:txBody>
          <a:bodyPr vert="horz" lIns="91440" tIns="45720" rIns="91440" bIns="45720" rtlCol="0" anchor="b" anchorCtr="0">
            <a:normAutofit/>
          </a:bodyPr>
          <a:lstStyle/>
          <a:p>
            <a:pPr rtl="0"/>
            <a:r>
              <a:rPr lang="ja-JP" altLang="en-US" noProof="0" dirty="0"/>
              <a:t>マスター タイトルの書式設定</a:t>
            </a:r>
          </a:p>
        </p:txBody>
      </p:sp>
      <p:sp>
        <p:nvSpPr>
          <p:cNvPr id="3" name="テキスト プレースホルダー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rtl="0"/>
            <a:r>
              <a:rPr lang="ja-JP" altLang="en-US" noProof="0" dirty="0"/>
              <a:t>マスター テキストのスタイルを編集する</a:t>
            </a:r>
          </a:p>
          <a:p>
            <a:pPr marL="228600" lvl="0" indent="-228600" algn="l" defTabSz="914400" rtl="0" eaLnBrk="1" latinLnBrk="0" hangingPunct="1">
              <a:lnSpc>
                <a:spcPct val="90000"/>
              </a:lnSpc>
              <a:spcBef>
                <a:spcPct val="30000"/>
              </a:spcBef>
              <a:buFont typeface="Arial" panose="020B0604020202020204" pitchFamily="34" charset="0"/>
              <a:buChar char="•"/>
            </a:pPr>
            <a:r>
              <a:rPr lang="ja-JP" altLang="en-US" noProof="0" dirty="0"/>
              <a:t>第 </a:t>
            </a:r>
            <a:r>
              <a:rPr lang="en-US" altLang="ja-JP" noProof="0" dirty="0"/>
              <a:t>2 </a:t>
            </a:r>
            <a:r>
              <a:rPr lang="ja-JP" altLang="en-US" noProof="0" dirty="0"/>
              <a:t>レベル</a:t>
            </a:r>
          </a:p>
          <a:p>
            <a:pPr marL="685800" lvl="1" indent="-228600" algn="l" defTabSz="914400" rtl="0" eaLnBrk="1" latinLnBrk="0" hangingPunct="1">
              <a:lnSpc>
                <a:spcPct val="90000"/>
              </a:lnSpc>
              <a:spcBef>
                <a:spcPct val="30000"/>
              </a:spcBef>
              <a:buFont typeface="Arial" panose="020B0604020202020204" pitchFamily="34" charset="0"/>
              <a:buChar char="•"/>
            </a:pPr>
            <a:r>
              <a:rPr lang="ja-JP" altLang="en-US" noProof="0" dirty="0"/>
              <a:t>第 </a:t>
            </a:r>
            <a:r>
              <a:rPr lang="en-US" altLang="ja-JP" noProof="0" dirty="0"/>
              <a:t>3 </a:t>
            </a:r>
            <a:r>
              <a:rPr lang="ja-JP" altLang="en-US" noProof="0" dirty="0"/>
              <a:t>レベル</a:t>
            </a:r>
          </a:p>
          <a:p>
            <a:pPr marL="1143000" lvl="2" indent="-228600" algn="l" defTabSz="914400" rtl="0" eaLnBrk="1" latinLnBrk="0" hangingPunct="1">
              <a:lnSpc>
                <a:spcPct val="90000"/>
              </a:lnSpc>
              <a:spcBef>
                <a:spcPct val="30000"/>
              </a:spcBef>
              <a:buFont typeface="Arial" panose="020B0604020202020204" pitchFamily="34" charset="0"/>
              <a:buChar char="•"/>
            </a:pPr>
            <a:r>
              <a:rPr lang="ja-JP" altLang="en-US" noProof="0" dirty="0"/>
              <a:t>第 </a:t>
            </a:r>
            <a:r>
              <a:rPr lang="en-US" altLang="ja-JP" noProof="0" dirty="0"/>
              <a:t>4 </a:t>
            </a:r>
            <a:r>
              <a:rPr lang="ja-JP" altLang="en-US" noProof="0" dirty="0"/>
              <a:t>レベル</a:t>
            </a:r>
          </a:p>
          <a:p>
            <a:pPr marL="1600200" lvl="3" indent="-228600" algn="l" defTabSz="914400" rtl="0" eaLnBrk="1" latinLnBrk="0" hangingPunct="1">
              <a:lnSpc>
                <a:spcPct val="90000"/>
              </a:lnSpc>
              <a:spcBef>
                <a:spcPct val="30000"/>
              </a:spcBef>
              <a:buFont typeface="Arial" panose="020B0604020202020204" pitchFamily="34" charset="0"/>
              <a:buChar char="•"/>
            </a:pPr>
            <a:r>
              <a:rPr lang="ja-JP" altLang="en-US" noProof="0" dirty="0"/>
              <a:t>第 </a:t>
            </a:r>
            <a:r>
              <a:rPr lang="en-US" altLang="ja-JP" noProof="0" dirty="0"/>
              <a:t>5 </a:t>
            </a:r>
            <a:r>
              <a:rPr lang="ja-JP" altLang="en-US" noProof="0" dirty="0"/>
              <a:t>レベル</a:t>
            </a:r>
          </a:p>
        </p:txBody>
      </p:sp>
      <p:sp>
        <p:nvSpPr>
          <p:cNvPr id="4" name="日付プレースホルダー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latin typeface="メイリオ" panose="020B0604030504040204" pitchFamily="50" charset="-128"/>
                <a:ea typeface="メイリオ" panose="020B0604030504040204" pitchFamily="50" charset="-128"/>
              </a:defRPr>
            </a:lvl1pPr>
          </a:lstStyle>
          <a:p>
            <a:fld id="{47363219-408C-4A9D-891F-E3F5534D9BEE}" type="datetime4">
              <a:rPr lang="ja-JP" altLang="en-US" smtClean="0"/>
              <a:pPr/>
              <a:t>2021年1月5日</a:t>
            </a:fld>
            <a:endParaRPr lang="ja-JP" altLang="en-US" dirty="0"/>
          </a:p>
        </p:txBody>
      </p:sp>
      <p:sp>
        <p:nvSpPr>
          <p:cNvPr id="5" name="フッター プレースホルダー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スライド番号プレースホルダー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latin typeface="メイリオ" panose="020B0604030504040204" pitchFamily="50" charset="-128"/>
                <a:ea typeface="メイリオ" panose="020B0604030504040204" pitchFamily="50" charset="-128"/>
              </a:defRPr>
            </a:lvl1pPr>
          </a:lstStyle>
          <a:p>
            <a:fld id="{9860EDB8-5305-433F-BE41-D7A86D811DB3}" type="slidenum">
              <a:rPr lang="en-US" altLang="ja-JP" smtClean="0"/>
              <a:pPr/>
              <a:t>‹#›</a:t>
            </a:fld>
            <a:endParaRPr lang="ja-JP" altLang="en-US" dirty="0"/>
          </a:p>
        </p:txBody>
      </p:sp>
      <p:cxnSp>
        <p:nvCxnSpPr>
          <p:cNvPr id="8" name="直線​​コネクタ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spcBef>
          <a:spcPct val="0"/>
        </a:spcBef>
        <a:buNone/>
        <a:defRPr kumimoji="1" sz="2800" kern="1200">
          <a:solidFill>
            <a:schemeClr val="tx1"/>
          </a:solidFill>
          <a:latin typeface="メイリオ" panose="020B0604030504040204" pitchFamily="50" charset="-128"/>
          <a:ea typeface="メイリオ" panose="020B0604030504040204" pitchFamily="50" charset="-128"/>
          <a:cs typeface="+mj-cs"/>
        </a:defRPr>
      </a:lvl1pPr>
    </p:titleStyle>
    <p:bodyStyle>
      <a:lvl1pPr marL="0" indent="0" algn="l" defTabSz="914400" rtl="0" eaLnBrk="1" latinLnBrk="0" hangingPunct="1">
        <a:lnSpc>
          <a:spcPct val="150000"/>
        </a:lnSpc>
        <a:spcBef>
          <a:spcPts val="1000"/>
        </a:spcBef>
        <a:spcAft>
          <a:spcPts val="1200"/>
        </a:spcAft>
        <a:buFontTx/>
        <a:buNone/>
        <a:defRPr kumimoji="1" lang="en-US" sz="1200" kern="1200" dirty="0">
          <a:solidFill>
            <a:schemeClr val="tx1"/>
          </a:solidFill>
          <a:latin typeface="メイリオ" panose="020B0604030504040204" pitchFamily="50" charset="-128"/>
          <a:ea typeface="メイリオ" panose="020B0604030504040204" pitchFamily="50" charset="-128"/>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kumimoji="1" lang="en-US" sz="1200" kern="1200" dirty="0">
          <a:solidFill>
            <a:schemeClr val="tx1"/>
          </a:solidFill>
          <a:latin typeface="メイリオ" panose="020B0604030504040204" pitchFamily="50" charset="-128"/>
          <a:ea typeface="メイリオ" panose="020B0604030504040204" pitchFamily="50" charset="-128"/>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kumimoji="1" lang="en-US" sz="1200" kern="1200" dirty="0">
          <a:solidFill>
            <a:schemeClr val="tx1"/>
          </a:solidFill>
          <a:latin typeface="メイリオ" panose="020B0604030504040204" pitchFamily="50" charset="-128"/>
          <a:ea typeface="メイリオ" panose="020B0604030504040204" pitchFamily="50" charset="-128"/>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kumimoji="1" lang="en-US" sz="1200" kern="1200" dirty="0" smtClean="0">
          <a:solidFill>
            <a:schemeClr val="tx1"/>
          </a:solidFill>
          <a:latin typeface="メイリオ" panose="020B0604030504040204" pitchFamily="50" charset="-128"/>
          <a:ea typeface="メイリオ" panose="020B0604030504040204" pitchFamily="50" charset="-128"/>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kumimoji="1"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kumimoji="1"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kumimoji="1"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kumimoji="1"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kumimoji="1" sz="12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38200" y="1443482"/>
            <a:ext cx="10515600" cy="1290193"/>
          </a:xfrm>
        </p:spPr>
        <p:txBody>
          <a:bodyPr rtlCol="0" anchor="ctr" anchorCtr="0">
            <a:normAutofit fontScale="90000"/>
          </a:bodyPr>
          <a:lstStyle/>
          <a:p>
            <a:pPr rtl="0"/>
            <a:r>
              <a:rPr lang="ja-JP" altLang="en-US" sz="4800" dirty="0">
                <a:solidFill>
                  <a:schemeClr val="bg1"/>
                </a:solidFill>
                <a:ea typeface="メイリオ" panose="020B0604030504040204" pitchFamily="50" charset="-128"/>
              </a:rPr>
              <a:t>介護分野における受入可能な在留資格　　　　　　　　　　　　　</a:t>
            </a:r>
          </a:p>
        </p:txBody>
      </p:sp>
      <p:sp>
        <p:nvSpPr>
          <p:cNvPr id="3" name="サブタイトル 2"/>
          <p:cNvSpPr>
            <a:spLocks noGrp="1"/>
          </p:cNvSpPr>
          <p:nvPr>
            <p:ph type="subTitle" idx="4294967295"/>
          </p:nvPr>
        </p:nvSpPr>
        <p:spPr>
          <a:xfrm>
            <a:off x="907283" y="3723680"/>
            <a:ext cx="9582736" cy="1137793"/>
          </a:xfrm>
        </p:spPr>
        <p:txBody>
          <a:bodyPr rtlCol="0">
            <a:normAutofit lnSpcReduction="10000"/>
          </a:bodyPr>
          <a:lstStyle/>
          <a:p>
            <a:pPr marL="0" indent="0" rtl="0">
              <a:buNone/>
            </a:pPr>
            <a:r>
              <a:rPr lang="ja-JP" altLang="en-US" sz="2400" dirty="0">
                <a:solidFill>
                  <a:schemeClr val="bg1"/>
                </a:solidFill>
                <a:ea typeface="メイリオ" panose="020B0604030504040204" pitchFamily="50" charset="-128"/>
              </a:rPr>
              <a:t>あなたは、技能実習、特定技能、それともインターンシップで外国人を雇用しますか？</a:t>
            </a:r>
            <a:endParaRPr lang="ja-JP" altLang="en-US" sz="2400" dirty="0">
              <a:solidFill>
                <a:schemeClr val="bg1"/>
              </a:solidFill>
            </a:endParaRPr>
          </a:p>
        </p:txBody>
      </p:sp>
      <p:sp>
        <p:nvSpPr>
          <p:cNvPr id="6" name="テキスト ボックス 5">
            <a:extLst>
              <a:ext uri="{FF2B5EF4-FFF2-40B4-BE49-F238E27FC236}">
                <a16:creationId xmlns:a16="http://schemas.microsoft.com/office/drawing/2014/main" id="{02913F1F-E23F-41BD-AF64-E512057BA40F}"/>
              </a:ext>
            </a:extLst>
          </p:cNvPr>
          <p:cNvSpPr txBox="1"/>
          <p:nvPr/>
        </p:nvSpPr>
        <p:spPr>
          <a:xfrm>
            <a:off x="1012057" y="5482146"/>
            <a:ext cx="8732018" cy="369332"/>
          </a:xfrm>
          <a:prstGeom prst="rect">
            <a:avLst/>
          </a:prstGeom>
          <a:solidFill>
            <a:srgbClr val="D24726"/>
          </a:solidFill>
        </p:spPr>
        <p:txBody>
          <a:bodyPr wrap="square" rtlCol="0">
            <a:spAutoFit/>
          </a:bodyPr>
          <a:lstStyle/>
          <a:p>
            <a:r>
              <a:rPr kumimoji="1" lang="ja-JP" altLang="en-US" dirty="0"/>
              <a:t>株式会社</a:t>
            </a:r>
            <a:r>
              <a:rPr kumimoji="1" lang="en-US" altLang="ja-JP" dirty="0"/>
              <a:t>NT</a:t>
            </a:r>
            <a:r>
              <a:rPr kumimoji="1" lang="ja-JP" altLang="en-US" dirty="0"/>
              <a:t>コンサルタント・ケアライフ協同組合</a:t>
            </a:r>
          </a:p>
        </p:txBody>
      </p:sp>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526279" y="572993"/>
            <a:ext cx="8781350" cy="552069"/>
          </a:xfrm>
        </p:spPr>
        <p:txBody>
          <a:bodyPr rtlCol="0">
            <a:normAutofit fontScale="90000"/>
          </a:bodyPr>
          <a:lstStyle/>
          <a:p>
            <a:pPr rtl="0"/>
            <a:r>
              <a:rPr lang="ja-JP" altLang="en-US" dirty="0">
                <a:cs typeface="Segoe UI Light" panose="020B0502040204020203" pitchFamily="34" charset="0"/>
              </a:rPr>
              <a:t>特定活動（</a:t>
            </a:r>
            <a:r>
              <a:rPr lang="en-US" altLang="ja-JP" dirty="0">
                <a:cs typeface="Segoe UI Light" panose="020B0502040204020203" pitchFamily="34" charset="0"/>
              </a:rPr>
              <a:t>EPA</a:t>
            </a:r>
            <a:r>
              <a:rPr lang="ja-JP" altLang="en-US" dirty="0">
                <a:cs typeface="Segoe UI Light" panose="020B0502040204020203" pitchFamily="34" charset="0"/>
              </a:rPr>
              <a:t>介護福祉士候補生）の雇用契約</a:t>
            </a:r>
            <a:r>
              <a:rPr lang="ja-JP" altLang="en-US" dirty="0">
                <a:ea typeface="メイリオ" panose="020B0604030504040204" pitchFamily="50" charset="-128"/>
                <a:cs typeface="Segoe UI Light" panose="020B0502040204020203" pitchFamily="34" charset="0"/>
              </a:rPr>
              <a:t>までの流れ</a:t>
            </a:r>
          </a:p>
        </p:txBody>
      </p:sp>
      <p:sp>
        <p:nvSpPr>
          <p:cNvPr id="26" name="テキスト ボックス 25">
            <a:extLst>
              <a:ext uri="{FF2B5EF4-FFF2-40B4-BE49-F238E27FC236}">
                <a16:creationId xmlns:a16="http://schemas.microsoft.com/office/drawing/2014/main" id="{D41DB65F-97BD-41FB-AB3D-1AA5A54FDE44}"/>
              </a:ext>
            </a:extLst>
          </p:cNvPr>
          <p:cNvSpPr txBox="1"/>
          <p:nvPr/>
        </p:nvSpPr>
        <p:spPr>
          <a:xfrm>
            <a:off x="1487751" y="1486991"/>
            <a:ext cx="3352799" cy="369332"/>
          </a:xfrm>
          <a:prstGeom prst="rect">
            <a:avLst/>
          </a:prstGeom>
          <a:solidFill>
            <a:srgbClr val="FFFF00"/>
          </a:solidFill>
        </p:spPr>
        <p:txBody>
          <a:bodyPr wrap="square">
            <a:spAutoFit/>
          </a:bodyPr>
          <a:lstStyle/>
          <a:p>
            <a:r>
              <a:rPr lang="ja-JP" altLang="en-US" dirty="0"/>
              <a:t>　　　　介護施設</a:t>
            </a:r>
          </a:p>
        </p:txBody>
      </p:sp>
      <p:sp>
        <p:nvSpPr>
          <p:cNvPr id="11" name="テキスト ボックス 10">
            <a:extLst>
              <a:ext uri="{FF2B5EF4-FFF2-40B4-BE49-F238E27FC236}">
                <a16:creationId xmlns:a16="http://schemas.microsoft.com/office/drawing/2014/main" id="{F6DF212D-8296-429D-AAFB-C62270E9098C}"/>
              </a:ext>
            </a:extLst>
          </p:cNvPr>
          <p:cNvSpPr txBox="1"/>
          <p:nvPr/>
        </p:nvSpPr>
        <p:spPr>
          <a:xfrm rot="10800000" flipV="1">
            <a:off x="8172450" y="1488732"/>
            <a:ext cx="2581275" cy="369317"/>
          </a:xfrm>
          <a:prstGeom prst="rect">
            <a:avLst/>
          </a:prstGeom>
          <a:solidFill>
            <a:srgbClr val="FFC000"/>
          </a:solidFill>
        </p:spPr>
        <p:txBody>
          <a:bodyPr wrap="square" rtlCol="0">
            <a:spAutoFit/>
          </a:bodyPr>
          <a:lstStyle/>
          <a:p>
            <a:r>
              <a:rPr kumimoji="1" lang="ja-JP" altLang="en-US" dirty="0"/>
              <a:t>日本での実習希望者</a:t>
            </a:r>
          </a:p>
        </p:txBody>
      </p:sp>
      <p:sp>
        <p:nvSpPr>
          <p:cNvPr id="12" name="テキスト ボックス 11">
            <a:extLst>
              <a:ext uri="{FF2B5EF4-FFF2-40B4-BE49-F238E27FC236}">
                <a16:creationId xmlns:a16="http://schemas.microsoft.com/office/drawing/2014/main" id="{323E7C46-F7AB-4536-883A-9628F964F64C}"/>
              </a:ext>
            </a:extLst>
          </p:cNvPr>
          <p:cNvSpPr txBox="1"/>
          <p:nvPr/>
        </p:nvSpPr>
        <p:spPr>
          <a:xfrm>
            <a:off x="8180461" y="4220069"/>
            <a:ext cx="2581275" cy="369332"/>
          </a:xfrm>
          <a:prstGeom prst="rect">
            <a:avLst/>
          </a:prstGeom>
          <a:solidFill>
            <a:srgbClr val="FFC000"/>
          </a:solidFill>
        </p:spPr>
        <p:txBody>
          <a:bodyPr wrap="square" rtlCol="0">
            <a:spAutoFit/>
          </a:bodyPr>
          <a:lstStyle/>
          <a:p>
            <a:r>
              <a:rPr kumimoji="1" lang="ja-JP" altLang="en-US" dirty="0"/>
              <a:t>　各国送出し機関等</a:t>
            </a:r>
          </a:p>
        </p:txBody>
      </p:sp>
      <p:sp>
        <p:nvSpPr>
          <p:cNvPr id="16" name="テキスト ボックス 15">
            <a:extLst>
              <a:ext uri="{FF2B5EF4-FFF2-40B4-BE49-F238E27FC236}">
                <a16:creationId xmlns:a16="http://schemas.microsoft.com/office/drawing/2014/main" id="{A688473F-1015-42AA-85C5-D10892DE85F8}"/>
              </a:ext>
            </a:extLst>
          </p:cNvPr>
          <p:cNvSpPr txBox="1"/>
          <p:nvPr/>
        </p:nvSpPr>
        <p:spPr>
          <a:xfrm>
            <a:off x="1454366" y="4220069"/>
            <a:ext cx="3352800" cy="369332"/>
          </a:xfrm>
          <a:prstGeom prst="rect">
            <a:avLst/>
          </a:prstGeom>
          <a:solidFill>
            <a:srgbClr val="FFFF00"/>
          </a:solidFill>
        </p:spPr>
        <p:txBody>
          <a:bodyPr wrap="square" rtlCol="0">
            <a:spAutoFit/>
          </a:bodyPr>
          <a:lstStyle/>
          <a:p>
            <a:r>
              <a:rPr kumimoji="1" lang="ja-JP" altLang="en-US" dirty="0"/>
              <a:t>　国際厚生事業団</a:t>
            </a:r>
          </a:p>
        </p:txBody>
      </p:sp>
      <p:cxnSp>
        <p:nvCxnSpPr>
          <p:cNvPr id="18" name="直線矢印コネクタ 17">
            <a:extLst>
              <a:ext uri="{FF2B5EF4-FFF2-40B4-BE49-F238E27FC236}">
                <a16:creationId xmlns:a16="http://schemas.microsoft.com/office/drawing/2014/main" id="{7B17319C-39E7-4EA1-BAAD-EA40FB6A4A2B}"/>
              </a:ext>
            </a:extLst>
          </p:cNvPr>
          <p:cNvCxnSpPr>
            <a:cxnSpLocks/>
          </p:cNvCxnSpPr>
          <p:nvPr/>
        </p:nvCxnSpPr>
        <p:spPr>
          <a:xfrm>
            <a:off x="1928433" y="1987249"/>
            <a:ext cx="0" cy="21808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A3C16EC8-FC09-4312-B98F-AC97B429F8E3}"/>
              </a:ext>
            </a:extLst>
          </p:cNvPr>
          <p:cNvCxnSpPr>
            <a:cxnSpLocks/>
          </p:cNvCxnSpPr>
          <p:nvPr/>
        </p:nvCxnSpPr>
        <p:spPr>
          <a:xfrm flipV="1">
            <a:off x="2343561" y="1951338"/>
            <a:ext cx="0" cy="22189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a:extLst>
              <a:ext uri="{FF2B5EF4-FFF2-40B4-BE49-F238E27FC236}">
                <a16:creationId xmlns:a16="http://schemas.microsoft.com/office/drawing/2014/main" id="{B7F1D806-782B-4845-9BE4-7E72B9A78D9B}"/>
              </a:ext>
            </a:extLst>
          </p:cNvPr>
          <p:cNvCxnSpPr>
            <a:cxnSpLocks/>
          </p:cNvCxnSpPr>
          <p:nvPr/>
        </p:nvCxnSpPr>
        <p:spPr>
          <a:xfrm flipV="1">
            <a:off x="2800399" y="1955994"/>
            <a:ext cx="0" cy="21673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a:extLst>
              <a:ext uri="{FF2B5EF4-FFF2-40B4-BE49-F238E27FC236}">
                <a16:creationId xmlns:a16="http://schemas.microsoft.com/office/drawing/2014/main" id="{12F14344-EDEE-4E84-9FDD-78C7A7EEB4F4}"/>
              </a:ext>
            </a:extLst>
          </p:cNvPr>
          <p:cNvCxnSpPr>
            <a:cxnSpLocks/>
          </p:cNvCxnSpPr>
          <p:nvPr/>
        </p:nvCxnSpPr>
        <p:spPr>
          <a:xfrm>
            <a:off x="4807166" y="4417799"/>
            <a:ext cx="33271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a:extLst>
              <a:ext uri="{FF2B5EF4-FFF2-40B4-BE49-F238E27FC236}">
                <a16:creationId xmlns:a16="http://schemas.microsoft.com/office/drawing/2014/main" id="{1F5CFD70-0178-467C-9471-301509DFA455}"/>
              </a:ext>
            </a:extLst>
          </p:cNvPr>
          <p:cNvCxnSpPr>
            <a:cxnSpLocks/>
          </p:cNvCxnSpPr>
          <p:nvPr/>
        </p:nvCxnSpPr>
        <p:spPr>
          <a:xfrm>
            <a:off x="9719937" y="1901020"/>
            <a:ext cx="0" cy="22886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31A1C04F-0E95-4611-8D37-88F6B91D8920}"/>
              </a:ext>
            </a:extLst>
          </p:cNvPr>
          <p:cNvCxnSpPr>
            <a:cxnSpLocks/>
          </p:cNvCxnSpPr>
          <p:nvPr/>
        </p:nvCxnSpPr>
        <p:spPr>
          <a:xfrm flipV="1">
            <a:off x="9060381" y="1874346"/>
            <a:ext cx="0" cy="22959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E695B9D2-BB11-43AB-929A-067BB150E65C}"/>
              </a:ext>
            </a:extLst>
          </p:cNvPr>
          <p:cNvSpPr txBox="1"/>
          <p:nvPr/>
        </p:nvSpPr>
        <p:spPr>
          <a:xfrm>
            <a:off x="1522717" y="1933313"/>
            <a:ext cx="307777" cy="2766095"/>
          </a:xfrm>
          <a:prstGeom prst="rect">
            <a:avLst/>
          </a:prstGeom>
          <a:noFill/>
        </p:spPr>
        <p:txBody>
          <a:bodyPr vert="eaVert" wrap="square" rtlCol="0">
            <a:spAutoFit/>
          </a:bodyPr>
          <a:lstStyle/>
          <a:p>
            <a:r>
              <a:rPr kumimoji="1" lang="ja-JP" altLang="en-US" sz="800" b="1" dirty="0"/>
              <a:t>②</a:t>
            </a:r>
            <a:r>
              <a:rPr lang="zh-TW" altLang="en-US" sz="800" b="1" dirty="0"/>
              <a:t>求人登録申請</a:t>
            </a:r>
            <a:endParaRPr kumimoji="1" lang="ja-JP" altLang="en-US" sz="800" b="1" dirty="0"/>
          </a:p>
        </p:txBody>
      </p:sp>
      <p:sp>
        <p:nvSpPr>
          <p:cNvPr id="65" name="テキスト ボックス 64">
            <a:extLst>
              <a:ext uri="{FF2B5EF4-FFF2-40B4-BE49-F238E27FC236}">
                <a16:creationId xmlns:a16="http://schemas.microsoft.com/office/drawing/2014/main" id="{49EA9B45-66F0-4424-9A0B-BB876DAC9D00}"/>
              </a:ext>
            </a:extLst>
          </p:cNvPr>
          <p:cNvSpPr txBox="1"/>
          <p:nvPr/>
        </p:nvSpPr>
        <p:spPr>
          <a:xfrm>
            <a:off x="2008802" y="1910469"/>
            <a:ext cx="307777" cy="2689329"/>
          </a:xfrm>
          <a:prstGeom prst="rect">
            <a:avLst/>
          </a:prstGeom>
          <a:noFill/>
        </p:spPr>
        <p:txBody>
          <a:bodyPr vert="eaVert" wrap="square" rtlCol="0">
            <a:spAutoFit/>
          </a:bodyPr>
          <a:lstStyle/>
          <a:p>
            <a:r>
              <a:rPr lang="ja-JP" altLang="en-US" sz="800" b="1" dirty="0"/>
              <a:t>①受入希望機関の募集</a:t>
            </a:r>
            <a:endParaRPr kumimoji="1" lang="ja-JP" altLang="en-US" sz="800" b="1" dirty="0"/>
          </a:p>
        </p:txBody>
      </p:sp>
      <p:sp>
        <p:nvSpPr>
          <p:cNvPr id="66" name="テキスト ボックス 65">
            <a:extLst>
              <a:ext uri="{FF2B5EF4-FFF2-40B4-BE49-F238E27FC236}">
                <a16:creationId xmlns:a16="http://schemas.microsoft.com/office/drawing/2014/main" id="{4B05BB31-68F5-4307-A399-D0A4197BAB98}"/>
              </a:ext>
            </a:extLst>
          </p:cNvPr>
          <p:cNvSpPr txBox="1"/>
          <p:nvPr/>
        </p:nvSpPr>
        <p:spPr>
          <a:xfrm>
            <a:off x="5293045" y="4035403"/>
            <a:ext cx="2076441" cy="369332"/>
          </a:xfrm>
          <a:prstGeom prst="rect">
            <a:avLst/>
          </a:prstGeom>
          <a:noFill/>
        </p:spPr>
        <p:txBody>
          <a:bodyPr wrap="square" rtlCol="0">
            <a:spAutoFit/>
          </a:bodyPr>
          <a:lstStyle/>
          <a:p>
            <a:r>
              <a:rPr lang="ja-JP" altLang="en-US" dirty="0"/>
              <a:t>⑤求人情報の提供</a:t>
            </a:r>
            <a:endParaRPr kumimoji="1" lang="ja-JP" altLang="en-US" dirty="0"/>
          </a:p>
        </p:txBody>
      </p:sp>
      <p:sp>
        <p:nvSpPr>
          <p:cNvPr id="68" name="テキスト ボックス 67">
            <a:extLst>
              <a:ext uri="{FF2B5EF4-FFF2-40B4-BE49-F238E27FC236}">
                <a16:creationId xmlns:a16="http://schemas.microsoft.com/office/drawing/2014/main" id="{8249D5CB-7BF3-4D1E-925E-803573147FBB}"/>
              </a:ext>
            </a:extLst>
          </p:cNvPr>
          <p:cNvSpPr txBox="1"/>
          <p:nvPr/>
        </p:nvSpPr>
        <p:spPr>
          <a:xfrm>
            <a:off x="1487751" y="5108136"/>
            <a:ext cx="2076418" cy="1361911"/>
          </a:xfrm>
          <a:prstGeom prst="rect">
            <a:avLst/>
          </a:prstGeom>
          <a:noFill/>
        </p:spPr>
        <p:txBody>
          <a:bodyPr wrap="square" rtlCol="0">
            <a:spAutoFit/>
          </a:bodyPr>
          <a:lstStyle/>
          <a:p>
            <a:r>
              <a:rPr kumimoji="1" lang="ja-JP" altLang="en-US" dirty="0"/>
              <a:t>入国前研修実施</a:t>
            </a:r>
            <a:endParaRPr kumimoji="1" lang="en-US" altLang="ja-JP" dirty="0"/>
          </a:p>
          <a:p>
            <a:r>
              <a:rPr kumimoji="1" lang="ja-JP" altLang="en-US" dirty="0"/>
              <a:t>●６ヶ月</a:t>
            </a:r>
            <a:endParaRPr kumimoji="1" lang="en-US" altLang="ja-JP" dirty="0"/>
          </a:p>
          <a:p>
            <a:r>
              <a:rPr kumimoji="1" lang="ja-JP" altLang="en-US" dirty="0"/>
              <a:t>入国後研修実施</a:t>
            </a:r>
            <a:endParaRPr kumimoji="1" lang="en-US" altLang="ja-JP" dirty="0"/>
          </a:p>
          <a:p>
            <a:r>
              <a:rPr kumimoji="1" lang="ja-JP" altLang="en-US" dirty="0"/>
              <a:t>●６ヶ月</a:t>
            </a:r>
            <a:endParaRPr kumimoji="1" lang="en-US" altLang="ja-JP" dirty="0"/>
          </a:p>
          <a:p>
            <a:endParaRPr kumimoji="1" lang="ja-JP" altLang="en-US" sz="1050" dirty="0"/>
          </a:p>
        </p:txBody>
      </p:sp>
      <p:sp>
        <p:nvSpPr>
          <p:cNvPr id="69" name="テキスト ボックス 68">
            <a:extLst>
              <a:ext uri="{FF2B5EF4-FFF2-40B4-BE49-F238E27FC236}">
                <a16:creationId xmlns:a16="http://schemas.microsoft.com/office/drawing/2014/main" id="{DBA50F60-A40A-4A84-A2F3-B065ACAB1094}"/>
              </a:ext>
            </a:extLst>
          </p:cNvPr>
          <p:cNvSpPr txBox="1"/>
          <p:nvPr/>
        </p:nvSpPr>
        <p:spPr>
          <a:xfrm>
            <a:off x="8490146" y="1991610"/>
            <a:ext cx="461665" cy="1361910"/>
          </a:xfrm>
          <a:prstGeom prst="rect">
            <a:avLst/>
          </a:prstGeom>
          <a:noFill/>
        </p:spPr>
        <p:txBody>
          <a:bodyPr vert="eaVert" wrap="square" rtlCol="0">
            <a:spAutoFit/>
          </a:bodyPr>
          <a:lstStyle/>
          <a:p>
            <a:r>
              <a:rPr kumimoji="1" lang="ja-JP" altLang="en-US" dirty="0"/>
              <a:t>⑥採用募集</a:t>
            </a:r>
          </a:p>
        </p:txBody>
      </p:sp>
      <p:sp>
        <p:nvSpPr>
          <p:cNvPr id="70" name="テキスト ボックス 69">
            <a:extLst>
              <a:ext uri="{FF2B5EF4-FFF2-40B4-BE49-F238E27FC236}">
                <a16:creationId xmlns:a16="http://schemas.microsoft.com/office/drawing/2014/main" id="{9D320B7E-CFDF-4542-ACD2-5E476648646E}"/>
              </a:ext>
            </a:extLst>
          </p:cNvPr>
          <p:cNvSpPr txBox="1"/>
          <p:nvPr/>
        </p:nvSpPr>
        <p:spPr>
          <a:xfrm>
            <a:off x="9738707" y="1997591"/>
            <a:ext cx="461665" cy="1752967"/>
          </a:xfrm>
          <a:prstGeom prst="rect">
            <a:avLst/>
          </a:prstGeom>
          <a:noFill/>
        </p:spPr>
        <p:txBody>
          <a:bodyPr vert="eaVert" wrap="square" rtlCol="0">
            <a:spAutoFit/>
          </a:bodyPr>
          <a:lstStyle/>
          <a:p>
            <a:r>
              <a:rPr lang="ja-JP" altLang="en-US" dirty="0"/>
              <a:t>⑦審査・選考</a:t>
            </a:r>
            <a:endParaRPr kumimoji="1" lang="ja-JP" altLang="en-US" dirty="0"/>
          </a:p>
        </p:txBody>
      </p:sp>
      <p:sp>
        <p:nvSpPr>
          <p:cNvPr id="10" name="テキスト ボックス 9">
            <a:extLst>
              <a:ext uri="{FF2B5EF4-FFF2-40B4-BE49-F238E27FC236}">
                <a16:creationId xmlns:a16="http://schemas.microsoft.com/office/drawing/2014/main" id="{219C90C7-C6CD-438F-A86C-2AFFC45D4928}"/>
              </a:ext>
            </a:extLst>
          </p:cNvPr>
          <p:cNvSpPr txBox="1"/>
          <p:nvPr/>
        </p:nvSpPr>
        <p:spPr>
          <a:xfrm>
            <a:off x="2443783" y="1892867"/>
            <a:ext cx="307777" cy="2433506"/>
          </a:xfrm>
          <a:prstGeom prst="rect">
            <a:avLst/>
          </a:prstGeom>
          <a:noFill/>
        </p:spPr>
        <p:txBody>
          <a:bodyPr vert="eaVert" wrap="square" rtlCol="0">
            <a:spAutoFit/>
          </a:bodyPr>
          <a:lstStyle/>
          <a:p>
            <a:r>
              <a:rPr lang="ja-JP" altLang="en-US" sz="800" b="1" dirty="0"/>
              <a:t>③希望機関の要件確認</a:t>
            </a:r>
            <a:endParaRPr kumimoji="1" lang="ja-JP" altLang="en-US" sz="800" b="1" dirty="0"/>
          </a:p>
        </p:txBody>
      </p:sp>
      <p:cxnSp>
        <p:nvCxnSpPr>
          <p:cNvPr id="28" name="直線矢印コネクタ 27">
            <a:extLst>
              <a:ext uri="{FF2B5EF4-FFF2-40B4-BE49-F238E27FC236}">
                <a16:creationId xmlns:a16="http://schemas.microsoft.com/office/drawing/2014/main" id="{868AB5D6-E6C3-48BB-A3AB-1393385567B0}"/>
              </a:ext>
            </a:extLst>
          </p:cNvPr>
          <p:cNvCxnSpPr>
            <a:cxnSpLocks/>
          </p:cNvCxnSpPr>
          <p:nvPr/>
        </p:nvCxnSpPr>
        <p:spPr>
          <a:xfrm>
            <a:off x="3992153" y="1933313"/>
            <a:ext cx="4142197" cy="22189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40300DBC-2CD6-4875-BE51-BAFA3420F6F1}"/>
              </a:ext>
            </a:extLst>
          </p:cNvPr>
          <p:cNvSpPr txBox="1"/>
          <p:nvPr/>
        </p:nvSpPr>
        <p:spPr>
          <a:xfrm>
            <a:off x="3831858" y="3376836"/>
            <a:ext cx="2405057" cy="369332"/>
          </a:xfrm>
          <a:prstGeom prst="rect">
            <a:avLst/>
          </a:prstGeom>
          <a:noFill/>
        </p:spPr>
        <p:txBody>
          <a:bodyPr wrap="square" rtlCol="0">
            <a:spAutoFit/>
          </a:bodyPr>
          <a:lstStyle/>
          <a:p>
            <a:r>
              <a:rPr kumimoji="1" lang="ja-JP" altLang="en-US" dirty="0"/>
              <a:t>⑧現地集団面接</a:t>
            </a:r>
          </a:p>
        </p:txBody>
      </p:sp>
      <p:pic>
        <p:nvPicPr>
          <p:cNvPr id="50" name="グラフィックス 49" descr="役員室">
            <a:extLst>
              <a:ext uri="{FF2B5EF4-FFF2-40B4-BE49-F238E27FC236}">
                <a16:creationId xmlns:a16="http://schemas.microsoft.com/office/drawing/2014/main" id="{078728E5-EA0E-411E-B286-F3C010E9C31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81816" y="1586806"/>
            <a:ext cx="914400" cy="914400"/>
          </a:xfrm>
          <a:prstGeom prst="rect">
            <a:avLst/>
          </a:prstGeom>
        </p:spPr>
      </p:pic>
      <p:cxnSp>
        <p:nvCxnSpPr>
          <p:cNvPr id="53" name="直線矢印コネクタ 52">
            <a:extLst>
              <a:ext uri="{FF2B5EF4-FFF2-40B4-BE49-F238E27FC236}">
                <a16:creationId xmlns:a16="http://schemas.microsoft.com/office/drawing/2014/main" id="{0655706F-0A56-450C-886D-FB4AB3485F51}"/>
              </a:ext>
            </a:extLst>
          </p:cNvPr>
          <p:cNvCxnSpPr/>
          <p:nvPr/>
        </p:nvCxnSpPr>
        <p:spPr>
          <a:xfrm>
            <a:off x="4953436" y="1671657"/>
            <a:ext cx="303803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5" name="テキスト ボックス 54">
            <a:extLst>
              <a:ext uri="{FF2B5EF4-FFF2-40B4-BE49-F238E27FC236}">
                <a16:creationId xmlns:a16="http://schemas.microsoft.com/office/drawing/2014/main" id="{052C1933-E966-476D-B9E0-EDC6F9061672}"/>
              </a:ext>
            </a:extLst>
          </p:cNvPr>
          <p:cNvSpPr txBox="1"/>
          <p:nvPr/>
        </p:nvSpPr>
        <p:spPr>
          <a:xfrm>
            <a:off x="4967754" y="1720841"/>
            <a:ext cx="1893364" cy="646331"/>
          </a:xfrm>
          <a:prstGeom prst="rect">
            <a:avLst/>
          </a:prstGeom>
          <a:noFill/>
        </p:spPr>
        <p:txBody>
          <a:bodyPr wrap="square" rtlCol="0">
            <a:spAutoFit/>
          </a:bodyPr>
          <a:lstStyle/>
          <a:p>
            <a:r>
              <a:rPr kumimoji="1" lang="ja-JP" altLang="en-US" dirty="0"/>
              <a:t>⑨マッチング　　⑩雇用契約</a:t>
            </a:r>
          </a:p>
        </p:txBody>
      </p:sp>
      <p:cxnSp>
        <p:nvCxnSpPr>
          <p:cNvPr id="3" name="直線矢印コネクタ 2">
            <a:extLst>
              <a:ext uri="{FF2B5EF4-FFF2-40B4-BE49-F238E27FC236}">
                <a16:creationId xmlns:a16="http://schemas.microsoft.com/office/drawing/2014/main" id="{CBCDC954-C69B-4FB1-8BAC-7784148F39C4}"/>
              </a:ext>
            </a:extLst>
          </p:cNvPr>
          <p:cNvCxnSpPr/>
          <p:nvPr/>
        </p:nvCxnSpPr>
        <p:spPr>
          <a:xfrm>
            <a:off x="3130766" y="1991610"/>
            <a:ext cx="0" cy="3671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直線矢印コネクタ 4">
            <a:extLst>
              <a:ext uri="{FF2B5EF4-FFF2-40B4-BE49-F238E27FC236}">
                <a16:creationId xmlns:a16="http://schemas.microsoft.com/office/drawing/2014/main" id="{E18E183E-BB65-438F-9E52-ACE59C600EBC}"/>
              </a:ext>
            </a:extLst>
          </p:cNvPr>
          <p:cNvCxnSpPr>
            <a:cxnSpLocks/>
          </p:cNvCxnSpPr>
          <p:nvPr/>
        </p:nvCxnSpPr>
        <p:spPr>
          <a:xfrm flipV="1">
            <a:off x="3130766" y="3664081"/>
            <a:ext cx="0" cy="4042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B8343DE8-75D3-436F-99C3-6250DE1A1526}"/>
              </a:ext>
            </a:extLst>
          </p:cNvPr>
          <p:cNvSpPr txBox="1"/>
          <p:nvPr/>
        </p:nvSpPr>
        <p:spPr>
          <a:xfrm>
            <a:off x="3184731" y="1874346"/>
            <a:ext cx="430887" cy="1964121"/>
          </a:xfrm>
          <a:prstGeom prst="rect">
            <a:avLst/>
          </a:prstGeom>
          <a:noFill/>
        </p:spPr>
        <p:txBody>
          <a:bodyPr vert="eaVert" wrap="square" rtlCol="0">
            <a:spAutoFit/>
          </a:bodyPr>
          <a:lstStyle/>
          <a:p>
            <a:r>
              <a:rPr lang="ja-JP" altLang="en-US" sz="800" b="1" dirty="0"/>
              <a:t>④求人登録・職業紹介契約締結・受入れ支援契約の締結</a:t>
            </a:r>
            <a:endParaRPr kumimoji="1" lang="ja-JP" altLang="en-US" sz="800" b="1" dirty="0"/>
          </a:p>
        </p:txBody>
      </p:sp>
      <p:cxnSp>
        <p:nvCxnSpPr>
          <p:cNvPr id="19" name="直線矢印コネクタ 18">
            <a:extLst>
              <a:ext uri="{FF2B5EF4-FFF2-40B4-BE49-F238E27FC236}">
                <a16:creationId xmlns:a16="http://schemas.microsoft.com/office/drawing/2014/main" id="{9B44A10B-7E28-4C8E-84BF-370D646489FE}"/>
              </a:ext>
            </a:extLst>
          </p:cNvPr>
          <p:cNvCxnSpPr>
            <a:cxnSpLocks/>
          </p:cNvCxnSpPr>
          <p:nvPr/>
        </p:nvCxnSpPr>
        <p:spPr>
          <a:xfrm flipV="1">
            <a:off x="4737340" y="1916387"/>
            <a:ext cx="3334551" cy="23225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56917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rtlCol="0"/>
          <a:lstStyle/>
          <a:p>
            <a:pPr rtl="0"/>
            <a:r>
              <a:rPr lang="ja-JP" altLang="en-US" dirty="0">
                <a:ea typeface="メイリオ" panose="020B0604030504040204" pitchFamily="50" charset="-128"/>
                <a:cs typeface="Segoe UI Light" panose="020B0502040204020203" pitchFamily="34" charset="0"/>
              </a:rPr>
              <a:t>介護分野における４制度のメリット、デメリット</a:t>
            </a:r>
          </a:p>
        </p:txBody>
      </p:sp>
      <p:graphicFrame>
        <p:nvGraphicFramePr>
          <p:cNvPr id="2" name="表 4">
            <a:extLst>
              <a:ext uri="{FF2B5EF4-FFF2-40B4-BE49-F238E27FC236}">
                <a16:creationId xmlns:a16="http://schemas.microsoft.com/office/drawing/2014/main" id="{A0A31E29-33A1-4F20-8868-16F4DEEBB7DA}"/>
              </a:ext>
            </a:extLst>
          </p:cNvPr>
          <p:cNvGraphicFramePr>
            <a:graphicFrameLocks noGrp="1"/>
          </p:cNvGraphicFramePr>
          <p:nvPr>
            <p:extLst>
              <p:ext uri="{D42A27DB-BD31-4B8C-83A1-F6EECF244321}">
                <p14:modId xmlns:p14="http://schemas.microsoft.com/office/powerpoint/2010/main" val="2551735335"/>
              </p:ext>
            </p:extLst>
          </p:nvPr>
        </p:nvGraphicFramePr>
        <p:xfrm>
          <a:off x="1289645" y="1445299"/>
          <a:ext cx="9612710" cy="4765433"/>
        </p:xfrm>
        <a:graphic>
          <a:graphicData uri="http://schemas.openxmlformats.org/drawingml/2006/table">
            <a:tbl>
              <a:tblPr firstRow="1" bandRow="1">
                <a:tableStyleId>{5C22544A-7EE6-4342-B048-85BDC9FD1C3A}</a:tableStyleId>
              </a:tblPr>
              <a:tblGrid>
                <a:gridCol w="1737255">
                  <a:extLst>
                    <a:ext uri="{9D8B030D-6E8A-4147-A177-3AD203B41FA5}">
                      <a16:colId xmlns:a16="http://schemas.microsoft.com/office/drawing/2014/main" val="3038665890"/>
                    </a:ext>
                  </a:extLst>
                </a:gridCol>
                <a:gridCol w="1699158">
                  <a:extLst>
                    <a:ext uri="{9D8B030D-6E8A-4147-A177-3AD203B41FA5}">
                      <a16:colId xmlns:a16="http://schemas.microsoft.com/office/drawing/2014/main" val="1730270007"/>
                    </a:ext>
                  </a:extLst>
                </a:gridCol>
                <a:gridCol w="2234791">
                  <a:extLst>
                    <a:ext uri="{9D8B030D-6E8A-4147-A177-3AD203B41FA5}">
                      <a16:colId xmlns:a16="http://schemas.microsoft.com/office/drawing/2014/main" val="2686660737"/>
                    </a:ext>
                  </a:extLst>
                </a:gridCol>
                <a:gridCol w="1921725">
                  <a:extLst>
                    <a:ext uri="{9D8B030D-6E8A-4147-A177-3AD203B41FA5}">
                      <a16:colId xmlns:a16="http://schemas.microsoft.com/office/drawing/2014/main" val="2408425824"/>
                    </a:ext>
                  </a:extLst>
                </a:gridCol>
                <a:gridCol w="2019781">
                  <a:extLst>
                    <a:ext uri="{9D8B030D-6E8A-4147-A177-3AD203B41FA5}">
                      <a16:colId xmlns:a16="http://schemas.microsoft.com/office/drawing/2014/main" val="3802715974"/>
                    </a:ext>
                  </a:extLst>
                </a:gridCol>
              </a:tblGrid>
              <a:tr h="1293925">
                <a:tc>
                  <a:txBody>
                    <a:bodyPr/>
                    <a:lstStyle/>
                    <a:p>
                      <a:endParaRPr kumimoji="1" lang="ja-JP" altLang="en-US" dirty="0"/>
                    </a:p>
                  </a:txBody>
                  <a:tcPr/>
                </a:tc>
                <a:tc>
                  <a:txBody>
                    <a:bodyPr/>
                    <a:lstStyle/>
                    <a:p>
                      <a:r>
                        <a:rPr kumimoji="1" lang="ja-JP" altLang="en-US" dirty="0"/>
                        <a:t>技能実習　　</a:t>
                      </a:r>
                    </a:p>
                  </a:txBody>
                  <a:tcPr/>
                </a:tc>
                <a:tc>
                  <a:txBody>
                    <a:bodyPr/>
                    <a:lstStyle/>
                    <a:p>
                      <a:r>
                        <a:rPr kumimoji="1" lang="ja-JP" altLang="en-US" dirty="0"/>
                        <a:t>特定活動　　　　インターンシップ</a:t>
                      </a:r>
                    </a:p>
                  </a:txBody>
                  <a:tcPr/>
                </a:tc>
                <a:tc>
                  <a:txBody>
                    <a:bodyPr/>
                    <a:lstStyle/>
                    <a:p>
                      <a:r>
                        <a:rPr kumimoji="1" lang="ja-JP" altLang="en-US" dirty="0"/>
                        <a:t>特定技能</a:t>
                      </a:r>
                    </a:p>
                  </a:txBody>
                  <a:tcPr/>
                </a:tc>
                <a:tc>
                  <a:txBody>
                    <a:bodyPr/>
                    <a:lstStyle/>
                    <a:p>
                      <a:r>
                        <a:rPr kumimoji="1" lang="ja-JP" altLang="en-US" dirty="0"/>
                        <a:t>特定活動　</a:t>
                      </a:r>
                      <a:r>
                        <a:rPr kumimoji="1" lang="en-US" altLang="ja-JP" dirty="0"/>
                        <a:t>EPA</a:t>
                      </a:r>
                      <a:r>
                        <a:rPr kumimoji="1" lang="ja-JP" altLang="en-US" dirty="0"/>
                        <a:t>介護福祉士候補生</a:t>
                      </a:r>
                    </a:p>
                  </a:txBody>
                  <a:tcPr/>
                </a:tc>
                <a:extLst>
                  <a:ext uri="{0D108BD9-81ED-4DB2-BD59-A6C34878D82A}">
                    <a16:rowId xmlns:a16="http://schemas.microsoft.com/office/drawing/2014/main" val="142242759"/>
                  </a:ext>
                </a:extLst>
              </a:tr>
              <a:tr h="1703668">
                <a:tc>
                  <a:txBody>
                    <a:bodyPr/>
                    <a:lstStyle/>
                    <a:p>
                      <a:r>
                        <a:rPr kumimoji="1" lang="ja-JP" altLang="en-US" dirty="0"/>
                        <a:t>メリット</a:t>
                      </a:r>
                    </a:p>
                  </a:txBody>
                  <a:tcPr/>
                </a:tc>
                <a:tc>
                  <a:txBody>
                    <a:bodyPr/>
                    <a:lstStyle/>
                    <a:p>
                      <a:r>
                        <a:rPr kumimoji="1" lang="ja-JP" altLang="en-US" sz="1100" dirty="0"/>
                        <a:t>１．国際貢献ができる</a:t>
                      </a:r>
                      <a:endParaRPr kumimoji="1" lang="en-US" altLang="ja-JP" sz="1100" dirty="0"/>
                    </a:p>
                    <a:p>
                      <a:r>
                        <a:rPr kumimoji="1" lang="ja-JP" altLang="en-US" sz="1100" dirty="0"/>
                        <a:t>２．実習終了後、特定技能の資格が得られる　３．海外進出へのチャンスが広がる</a:t>
                      </a:r>
                    </a:p>
                  </a:txBody>
                  <a:tcPr/>
                </a:tc>
                <a:tc>
                  <a:txBody>
                    <a:bodyPr/>
                    <a:lstStyle/>
                    <a:p>
                      <a:r>
                        <a:rPr kumimoji="1" lang="ja-JP" altLang="en-US" sz="1100" dirty="0"/>
                        <a:t>１．国際貢献できる</a:t>
                      </a:r>
                      <a:endParaRPr kumimoji="1" lang="en-US" altLang="ja-JP" sz="1100" dirty="0"/>
                    </a:p>
                    <a:p>
                      <a:r>
                        <a:rPr kumimoji="1" lang="ja-JP" altLang="en-US" sz="1100" dirty="0"/>
                        <a:t>２．費用負担が少ない　　　　　３．日本企業への就職の可能性が高まる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１．業務範囲が広い　（但し、訪問介護業務は除く）　　　　　　　　　　２．継続して最長５年間の就労が可能　　　　　　　　　　</a:t>
                      </a:r>
                    </a:p>
                    <a:p>
                      <a:endParaRPr kumimoji="1" lang="ja-JP" altLang="en-US" dirty="0"/>
                    </a:p>
                  </a:txBody>
                  <a:tcPr/>
                </a:tc>
                <a:tc>
                  <a:txBody>
                    <a:bodyPr/>
                    <a:lstStyle/>
                    <a:p>
                      <a:r>
                        <a:rPr kumimoji="1" lang="ja-JP" altLang="en-US" sz="1000" dirty="0"/>
                        <a:t>１．将来日本での介護福祉士として活躍が期待される　　　　２．現在の職場での就職が期待される　　　　　　　　　　　　　３．海外進出へのチャンスが広がる　　　　　　　　　　　　　　４．費用負担が少ない　　　　　　　　　　　　　　　　　　　</a:t>
                      </a:r>
                    </a:p>
                  </a:txBody>
                  <a:tcPr/>
                </a:tc>
                <a:extLst>
                  <a:ext uri="{0D108BD9-81ED-4DB2-BD59-A6C34878D82A}">
                    <a16:rowId xmlns:a16="http://schemas.microsoft.com/office/drawing/2014/main" val="1997796184"/>
                  </a:ext>
                </a:extLst>
              </a:tr>
              <a:tr h="1653109">
                <a:tc>
                  <a:txBody>
                    <a:bodyPr/>
                    <a:lstStyle/>
                    <a:p>
                      <a:r>
                        <a:rPr kumimoji="1" lang="ja-JP" altLang="en-US" dirty="0"/>
                        <a:t>デメリット</a:t>
                      </a:r>
                    </a:p>
                  </a:txBody>
                  <a:tcPr/>
                </a:tc>
                <a:tc>
                  <a:txBody>
                    <a:bodyPr/>
                    <a:lstStyle/>
                    <a:p>
                      <a:r>
                        <a:rPr kumimoji="1" lang="ja-JP" altLang="en-US" sz="1100" dirty="0"/>
                        <a:t>１．業務範囲が狭い</a:t>
                      </a:r>
                    </a:p>
                  </a:txBody>
                  <a:tcPr/>
                </a:tc>
                <a:tc>
                  <a:txBody>
                    <a:bodyPr/>
                    <a:lstStyle/>
                    <a:p>
                      <a:r>
                        <a:rPr kumimoji="1" lang="ja-JP" altLang="en-US" sz="1000" dirty="0"/>
                        <a:t>１．業務範囲が狭く、体験期間が短い</a:t>
                      </a:r>
                    </a:p>
                  </a:txBody>
                  <a:tcPr/>
                </a:tc>
                <a:tc>
                  <a:txBody>
                    <a:bodyPr/>
                    <a:lstStyle/>
                    <a:p>
                      <a:r>
                        <a:rPr kumimoji="1" lang="ja-JP" altLang="en-US" sz="1100" dirty="0"/>
                        <a:t>１．１年ごとの雇用契約で他社に転職する事が出来る　　２．有資格者数が少ない</a:t>
                      </a:r>
                    </a:p>
                  </a:txBody>
                  <a:tcPr/>
                </a:tc>
                <a:tc>
                  <a:txBody>
                    <a:bodyPr/>
                    <a:lstStyle/>
                    <a:p>
                      <a:r>
                        <a:rPr kumimoji="1" lang="ja-JP" altLang="en-US" sz="1100" dirty="0"/>
                        <a:t>１．３年間の研修後、介護福祉士の試験を受験し不合格なら帰国　　　　　　　　　　　２．受入事業所の要件が厳しい　　　　　　　　　　　　　３．１年に入国できる人数に制限がある　　　　　　　　　４．年に１回の募集　　　　　５．求人から入国まで時間がかかる　　　　　　</a:t>
                      </a:r>
                    </a:p>
                  </a:txBody>
                  <a:tcPr/>
                </a:tc>
                <a:extLst>
                  <a:ext uri="{0D108BD9-81ED-4DB2-BD59-A6C34878D82A}">
                    <a16:rowId xmlns:a16="http://schemas.microsoft.com/office/drawing/2014/main" val="2241084853"/>
                  </a:ext>
                </a:extLst>
              </a:tr>
            </a:tbl>
          </a:graphicData>
        </a:graphic>
      </p:graphicFrame>
      <p:pic>
        <p:nvPicPr>
          <p:cNvPr id="6" name="グラフィックス 5" descr="科学思想">
            <a:extLst>
              <a:ext uri="{FF2B5EF4-FFF2-40B4-BE49-F238E27FC236}">
                <a16:creationId xmlns:a16="http://schemas.microsoft.com/office/drawing/2014/main" id="{F18C1966-8D89-4B45-9B16-CCB24F368B1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57350" y="1638300"/>
            <a:ext cx="914400" cy="914400"/>
          </a:xfrm>
          <a:prstGeom prst="rect">
            <a:avLst/>
          </a:prstGeom>
        </p:spPr>
      </p:pic>
    </p:spTree>
    <p:extLst>
      <p:ext uri="{BB962C8B-B14F-4D97-AF65-F5344CB8AC3E}">
        <p14:creationId xmlns:p14="http://schemas.microsoft.com/office/powerpoint/2010/main" val="23260100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rtlCol="0"/>
          <a:lstStyle/>
          <a:p>
            <a:pPr rtl="0"/>
            <a:r>
              <a:rPr lang="ja-JP" altLang="en-US" dirty="0">
                <a:ea typeface="メイリオ" panose="020B0604030504040204" pitchFamily="50" charset="-128"/>
                <a:cs typeface="Segoe UI Light" panose="020B0502040204020203" pitchFamily="34" charset="0"/>
              </a:rPr>
              <a:t>弊社と契約を結んでいる送出し機関　　　　　　　</a:t>
            </a:r>
            <a:r>
              <a:rPr lang="en-US" altLang="ja-JP" sz="1800" b="1" dirty="0">
                <a:ea typeface="メイリオ" panose="020B0604030504040204" pitchFamily="50" charset="-128"/>
                <a:cs typeface="Segoe UI Light" panose="020B0502040204020203" pitchFamily="34" charset="0"/>
              </a:rPr>
              <a:t>※</a:t>
            </a:r>
            <a:r>
              <a:rPr lang="ja-JP" altLang="en-US" sz="1800" b="1" dirty="0">
                <a:ea typeface="メイリオ" panose="020B0604030504040204" pitchFamily="50" charset="-128"/>
                <a:cs typeface="Segoe UI Light" panose="020B0502040204020203" pitchFamily="34" charset="0"/>
              </a:rPr>
              <a:t>特定活動</a:t>
            </a:r>
            <a:r>
              <a:rPr lang="en-US" altLang="ja-JP" sz="1800" b="1" dirty="0">
                <a:cs typeface="Segoe UI Light" panose="020B0502040204020203" pitchFamily="34" charset="0"/>
              </a:rPr>
              <a:t>EPA</a:t>
            </a:r>
            <a:r>
              <a:rPr lang="ja-JP" altLang="en-US" sz="1800" b="1" dirty="0">
                <a:cs typeface="Segoe UI Light" panose="020B0502040204020203" pitchFamily="34" charset="0"/>
              </a:rPr>
              <a:t>は除く</a:t>
            </a:r>
            <a:endParaRPr lang="ja-JP" altLang="en-US" sz="1800" b="1" dirty="0">
              <a:ea typeface="メイリオ" panose="020B0604030504040204" pitchFamily="50" charset="-128"/>
              <a:cs typeface="Segoe UI Light" panose="020B0502040204020203" pitchFamily="34" charset="0"/>
            </a:endParaRPr>
          </a:p>
        </p:txBody>
      </p:sp>
      <p:graphicFrame>
        <p:nvGraphicFramePr>
          <p:cNvPr id="5" name="表 6">
            <a:extLst>
              <a:ext uri="{FF2B5EF4-FFF2-40B4-BE49-F238E27FC236}">
                <a16:creationId xmlns:a16="http://schemas.microsoft.com/office/drawing/2014/main" id="{C325DA04-872A-4D09-BA9A-267DEC1EE4D4}"/>
              </a:ext>
            </a:extLst>
          </p:cNvPr>
          <p:cNvGraphicFramePr>
            <a:graphicFrameLocks noGrp="1"/>
          </p:cNvGraphicFramePr>
          <p:nvPr>
            <p:extLst>
              <p:ext uri="{D42A27DB-BD31-4B8C-83A1-F6EECF244321}">
                <p14:modId xmlns:p14="http://schemas.microsoft.com/office/powerpoint/2010/main" val="741694542"/>
              </p:ext>
            </p:extLst>
          </p:nvPr>
        </p:nvGraphicFramePr>
        <p:xfrm>
          <a:off x="2462211" y="2347115"/>
          <a:ext cx="8253414" cy="4312563"/>
        </p:xfrm>
        <a:graphic>
          <a:graphicData uri="http://schemas.openxmlformats.org/drawingml/2006/table">
            <a:tbl>
              <a:tblPr firstRow="1" bandRow="1">
                <a:tableStyleId>{5C22544A-7EE6-4342-B048-85BDC9FD1C3A}</a:tableStyleId>
              </a:tblPr>
              <a:tblGrid>
                <a:gridCol w="2751138">
                  <a:extLst>
                    <a:ext uri="{9D8B030D-6E8A-4147-A177-3AD203B41FA5}">
                      <a16:colId xmlns:a16="http://schemas.microsoft.com/office/drawing/2014/main" val="3043531464"/>
                    </a:ext>
                  </a:extLst>
                </a:gridCol>
                <a:gridCol w="2751138">
                  <a:extLst>
                    <a:ext uri="{9D8B030D-6E8A-4147-A177-3AD203B41FA5}">
                      <a16:colId xmlns:a16="http://schemas.microsoft.com/office/drawing/2014/main" val="1953785452"/>
                    </a:ext>
                  </a:extLst>
                </a:gridCol>
                <a:gridCol w="2751138">
                  <a:extLst>
                    <a:ext uri="{9D8B030D-6E8A-4147-A177-3AD203B41FA5}">
                      <a16:colId xmlns:a16="http://schemas.microsoft.com/office/drawing/2014/main" val="2701284628"/>
                    </a:ext>
                  </a:extLst>
                </a:gridCol>
              </a:tblGrid>
              <a:tr h="880222">
                <a:tc>
                  <a:txBody>
                    <a:bodyPr/>
                    <a:lstStyle/>
                    <a:p>
                      <a:r>
                        <a:rPr kumimoji="1" lang="ja-JP" altLang="en-US" dirty="0"/>
                        <a:t>　　中華人民共和国</a:t>
                      </a:r>
                    </a:p>
                  </a:txBody>
                  <a:tcPr/>
                </a:tc>
                <a:tc>
                  <a:txBody>
                    <a:bodyPr/>
                    <a:lstStyle/>
                    <a:p>
                      <a:r>
                        <a:rPr kumimoji="1" lang="ja-JP" altLang="en-US" dirty="0"/>
                        <a:t>ミャンマー連邦共和国</a:t>
                      </a:r>
                    </a:p>
                  </a:txBody>
                  <a:tcPr/>
                </a:tc>
                <a:tc>
                  <a:txBody>
                    <a:bodyPr/>
                    <a:lstStyle/>
                    <a:p>
                      <a:r>
                        <a:rPr kumimoji="1" lang="ja-JP" altLang="en-US" dirty="0"/>
                        <a:t>フィリピン共和国</a:t>
                      </a:r>
                    </a:p>
                  </a:txBody>
                  <a:tcPr/>
                </a:tc>
                <a:extLst>
                  <a:ext uri="{0D108BD9-81ED-4DB2-BD59-A6C34878D82A}">
                    <a16:rowId xmlns:a16="http://schemas.microsoft.com/office/drawing/2014/main" val="33002446"/>
                  </a:ext>
                </a:extLst>
              </a:tr>
              <a:tr h="1694981">
                <a:tc>
                  <a:txBody>
                    <a:bodyPr/>
                    <a:lstStyle/>
                    <a:p>
                      <a:r>
                        <a:rPr kumimoji="1" lang="ja-JP" altLang="en-US" dirty="0"/>
                        <a:t>１．山東金江国際経済技術合作有限公司</a:t>
                      </a:r>
                      <a:endParaRPr kumimoji="1" lang="en-US" altLang="ja-JP" dirty="0"/>
                    </a:p>
                    <a:p>
                      <a:r>
                        <a:rPr kumimoji="1" lang="ja-JP" altLang="en-US" dirty="0"/>
                        <a:t>２．大連万国国際経済合作有限公司</a:t>
                      </a:r>
                      <a:endParaRPr kumimoji="1" lang="en-US" altLang="ja-JP" dirty="0"/>
                    </a:p>
                    <a:p>
                      <a:r>
                        <a:rPr kumimoji="1" lang="ja-JP" altLang="en-US" dirty="0"/>
                        <a:t>３</a:t>
                      </a:r>
                      <a:r>
                        <a:rPr kumimoji="1" lang="en-US" altLang="ja-JP" dirty="0"/>
                        <a:t>.</a:t>
                      </a:r>
                      <a:r>
                        <a:rPr kumimoji="1" lang="ja-JP" altLang="en-US" dirty="0"/>
                        <a:t>四川外国語大学成都学院、広州商学院他</a:t>
                      </a:r>
                    </a:p>
                  </a:txBody>
                  <a:tcPr/>
                </a:tc>
                <a:tc>
                  <a:txBody>
                    <a:bodyPr/>
                    <a:lstStyle/>
                    <a:p>
                      <a:r>
                        <a:rPr kumimoji="1" lang="ja-JP" altLang="en-US" dirty="0"/>
                        <a:t>１．</a:t>
                      </a:r>
                      <a:r>
                        <a:rPr lang="en-US" altLang="ja-JP" dirty="0"/>
                        <a:t>NOZOMI CO., LTD</a:t>
                      </a:r>
                      <a:endParaRPr kumimoji="1" lang="en-US" altLang="ja-JP" dirty="0"/>
                    </a:p>
                    <a:p>
                      <a:r>
                        <a:rPr kumimoji="1" lang="ja-JP" altLang="en-US" dirty="0"/>
                        <a:t>２．</a:t>
                      </a:r>
                      <a:r>
                        <a:rPr lang="en-US" altLang="ja-JP" dirty="0"/>
                        <a:t>RAKHITA CO., LTD</a:t>
                      </a:r>
                      <a:endParaRPr kumimoji="1" lang="ja-JP" altLang="en-US" dirty="0"/>
                    </a:p>
                  </a:txBody>
                  <a:tcPr/>
                </a:tc>
                <a:tc>
                  <a:txBody>
                    <a:bodyPr/>
                    <a:lstStyle/>
                    <a:p>
                      <a:r>
                        <a:rPr kumimoji="1" lang="ja-JP" altLang="en-US" dirty="0"/>
                        <a:t>１</a:t>
                      </a:r>
                      <a:r>
                        <a:rPr kumimoji="1" lang="en-US" altLang="ja-JP" dirty="0"/>
                        <a:t>.PHILWORLD</a:t>
                      </a:r>
                    </a:p>
                    <a:p>
                      <a:r>
                        <a:rPr kumimoji="1" lang="en-US" altLang="ja-JP" dirty="0"/>
                        <a:t>            RECRUITMENT</a:t>
                      </a:r>
                    </a:p>
                    <a:p>
                      <a:r>
                        <a:rPr kumimoji="1" lang="en-US" altLang="ja-JP" dirty="0"/>
                        <a:t>                  AGENCY INC.</a:t>
                      </a:r>
                    </a:p>
                    <a:p>
                      <a:r>
                        <a:rPr kumimoji="1" lang="ja-JP" altLang="en-US" dirty="0"/>
                        <a:t>２．</a:t>
                      </a:r>
                      <a:r>
                        <a:rPr lang="en-US" altLang="ja-JP" dirty="0"/>
                        <a:t>ASIAN DREAM    </a:t>
                      </a:r>
                    </a:p>
                    <a:p>
                      <a:r>
                        <a:rPr lang="en-US" altLang="ja-JP" dirty="0"/>
                        <a:t>            MANPOWER </a:t>
                      </a:r>
                    </a:p>
                    <a:p>
                      <a:r>
                        <a:rPr lang="en-US" altLang="ja-JP" dirty="0"/>
                        <a:t>                SERVICES, INC. </a:t>
                      </a:r>
                      <a:endParaRPr kumimoji="1" lang="ja-JP" altLang="en-US" dirty="0"/>
                    </a:p>
                  </a:txBody>
                  <a:tcPr/>
                </a:tc>
                <a:extLst>
                  <a:ext uri="{0D108BD9-81ED-4DB2-BD59-A6C34878D82A}">
                    <a16:rowId xmlns:a16="http://schemas.microsoft.com/office/drawing/2014/main" val="736406878"/>
                  </a:ext>
                </a:extLst>
              </a:tr>
              <a:tr h="1694981">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15523958"/>
                  </a:ext>
                </a:extLst>
              </a:tr>
            </a:tbl>
          </a:graphicData>
        </a:graphic>
      </p:graphicFrame>
      <p:sp>
        <p:nvSpPr>
          <p:cNvPr id="7" name="テキスト ボックス 6">
            <a:extLst>
              <a:ext uri="{FF2B5EF4-FFF2-40B4-BE49-F238E27FC236}">
                <a16:creationId xmlns:a16="http://schemas.microsoft.com/office/drawing/2014/main" id="{6B6B7C79-2DBC-4F58-9DCF-959CF77E06DD}"/>
              </a:ext>
            </a:extLst>
          </p:cNvPr>
          <p:cNvSpPr txBox="1"/>
          <p:nvPr/>
        </p:nvSpPr>
        <p:spPr>
          <a:xfrm>
            <a:off x="2462211" y="4922318"/>
            <a:ext cx="8253414" cy="1477328"/>
          </a:xfrm>
          <a:prstGeom prst="rect">
            <a:avLst/>
          </a:prstGeom>
          <a:noFill/>
        </p:spPr>
        <p:txBody>
          <a:bodyPr wrap="square" rtlCol="0">
            <a:spAutoFit/>
          </a:bodyPr>
          <a:lstStyle/>
          <a:p>
            <a:r>
              <a:rPr kumimoji="1" lang="en-US" altLang="ja-JP" dirty="0"/>
              <a:t>2021</a:t>
            </a:r>
            <a:r>
              <a:rPr kumimoji="1" lang="ja-JP" altLang="en-US" dirty="0"/>
              <a:t>年</a:t>
            </a:r>
            <a:r>
              <a:rPr kumimoji="1" lang="en-US" altLang="ja-JP" dirty="0"/>
              <a:t>2</a:t>
            </a:r>
            <a:r>
              <a:rPr kumimoji="1" lang="ja-JP" altLang="en-US" dirty="0"/>
              <a:t>月現在契約している送出し機関　　　　　　　　　　　　　　</a:t>
            </a:r>
            <a:endParaRPr kumimoji="1" lang="en-US" altLang="ja-JP" dirty="0"/>
          </a:p>
          <a:p>
            <a:endParaRPr kumimoji="1" lang="en-US" altLang="ja-JP" dirty="0"/>
          </a:p>
          <a:p>
            <a:endParaRPr kumimoji="1" lang="en-US" altLang="ja-JP" dirty="0"/>
          </a:p>
          <a:p>
            <a:endParaRPr kumimoji="1" lang="en-US" altLang="ja-JP" dirty="0"/>
          </a:p>
          <a:p>
            <a:r>
              <a:rPr kumimoji="1" lang="en-US" altLang="ja-JP" dirty="0"/>
              <a:t>※</a:t>
            </a:r>
            <a:r>
              <a:rPr kumimoji="1" lang="ja-JP" altLang="en-US" dirty="0"/>
              <a:t>近々ベトナムの送出し機関と契約予定</a:t>
            </a:r>
          </a:p>
        </p:txBody>
      </p:sp>
      <p:pic>
        <p:nvPicPr>
          <p:cNvPr id="8" name="図 7" descr="渓谷の上の虹">
            <a:extLst>
              <a:ext uri="{FF2B5EF4-FFF2-40B4-BE49-F238E27FC236}">
                <a16:creationId xmlns:a16="http://schemas.microsoft.com/office/drawing/2014/main" id="{816BABED-DDF2-458B-8296-DEDB350E77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6728" y="5258015"/>
            <a:ext cx="2251872" cy="1266678"/>
          </a:xfrm>
          <a:prstGeom prst="rect">
            <a:avLst/>
          </a:prstGeom>
        </p:spPr>
      </p:pic>
      <p:pic>
        <p:nvPicPr>
          <p:cNvPr id="3" name="図 2" descr="卒業する大学生">
            <a:extLst>
              <a:ext uri="{FF2B5EF4-FFF2-40B4-BE49-F238E27FC236}">
                <a16:creationId xmlns:a16="http://schemas.microsoft.com/office/drawing/2014/main" id="{24BD9D45-900E-446E-8D62-B35C7E762B5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1036" y="1224052"/>
            <a:ext cx="1781175" cy="1187450"/>
          </a:xfrm>
          <a:prstGeom prst="rect">
            <a:avLst/>
          </a:prstGeom>
        </p:spPr>
      </p:pic>
    </p:spTree>
    <p:extLst>
      <p:ext uri="{BB962C8B-B14F-4D97-AF65-F5344CB8AC3E}">
        <p14:creationId xmlns:p14="http://schemas.microsoft.com/office/powerpoint/2010/main" val="38121875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C12A6A0-806F-49A2-B014-1DAD67C0387B}"/>
              </a:ext>
            </a:extLst>
          </p:cNvPr>
          <p:cNvSpPr>
            <a:spLocks noGrp="1"/>
          </p:cNvSpPr>
          <p:nvPr>
            <p:ph type="title"/>
          </p:nvPr>
        </p:nvSpPr>
        <p:spPr/>
        <p:txBody>
          <a:bodyPr/>
          <a:lstStyle/>
          <a:p>
            <a:r>
              <a:rPr lang="ja-JP" altLang="en-US" dirty="0"/>
              <a:t>ご案内</a:t>
            </a:r>
          </a:p>
        </p:txBody>
      </p:sp>
      <p:sp>
        <p:nvSpPr>
          <p:cNvPr id="8" name="テキスト ボックス 7">
            <a:extLst>
              <a:ext uri="{FF2B5EF4-FFF2-40B4-BE49-F238E27FC236}">
                <a16:creationId xmlns:a16="http://schemas.microsoft.com/office/drawing/2014/main" id="{DF31F780-D636-4EDD-A662-F3E627D3C1B5}"/>
              </a:ext>
            </a:extLst>
          </p:cNvPr>
          <p:cNvSpPr txBox="1"/>
          <p:nvPr/>
        </p:nvSpPr>
        <p:spPr>
          <a:xfrm>
            <a:off x="4058461" y="2343421"/>
            <a:ext cx="7161989" cy="1477328"/>
          </a:xfrm>
          <a:prstGeom prst="rect">
            <a:avLst/>
          </a:prstGeom>
          <a:noFill/>
        </p:spPr>
        <p:txBody>
          <a:bodyPr wrap="square" rtlCol="0">
            <a:spAutoFit/>
          </a:bodyPr>
          <a:lstStyle/>
          <a:p>
            <a:r>
              <a:rPr kumimoji="1" lang="en-US" altLang="ja-JP" dirty="0"/>
              <a:t>1.</a:t>
            </a:r>
            <a:r>
              <a:rPr kumimoji="1" lang="ja-JP" altLang="en-US" dirty="0"/>
              <a:t>技能実習：技能実習費用について</a:t>
            </a:r>
            <a:endParaRPr kumimoji="1" lang="en-US" altLang="ja-JP" dirty="0"/>
          </a:p>
          <a:p>
            <a:r>
              <a:rPr kumimoji="1" lang="en-US" altLang="ja-JP" dirty="0"/>
              <a:t>2.</a:t>
            </a:r>
            <a:r>
              <a:rPr kumimoji="1" lang="ja-JP" altLang="en-US" dirty="0"/>
              <a:t>特定活動：インターンシップの費用について</a:t>
            </a:r>
            <a:endParaRPr kumimoji="1" lang="en-US" altLang="ja-JP" dirty="0"/>
          </a:p>
          <a:p>
            <a:r>
              <a:rPr kumimoji="1" lang="en-US" altLang="ja-JP" dirty="0"/>
              <a:t>3.</a:t>
            </a:r>
            <a:r>
              <a:rPr kumimoji="1" lang="ja-JP" altLang="en-US" dirty="0"/>
              <a:t>特定技能：特定技能支援費用について</a:t>
            </a:r>
            <a:endParaRPr kumimoji="1" lang="en-US" altLang="ja-JP" dirty="0"/>
          </a:p>
          <a:p>
            <a:r>
              <a:rPr kumimoji="1" lang="en-US" altLang="ja-JP" dirty="0"/>
              <a:t>※</a:t>
            </a:r>
            <a:r>
              <a:rPr kumimoji="1" lang="ja-JP" altLang="en-US" dirty="0"/>
              <a:t>上記記載のそれぞれの詳細については個別御見積りとなります</a:t>
            </a:r>
            <a:endParaRPr kumimoji="1" lang="en-US" altLang="ja-JP" dirty="0"/>
          </a:p>
          <a:p>
            <a:r>
              <a:rPr kumimoji="1" lang="en-US" altLang="ja-JP" dirty="0"/>
              <a:t>4.</a:t>
            </a:r>
            <a:r>
              <a:rPr kumimoji="1" lang="ja-JP" altLang="en-US" dirty="0"/>
              <a:t>その他（行政機関の資料等）</a:t>
            </a:r>
          </a:p>
        </p:txBody>
      </p:sp>
      <p:pic>
        <p:nvPicPr>
          <p:cNvPr id="13" name="図 12" descr="地球儀の上に置かれた子供の手">
            <a:extLst>
              <a:ext uri="{FF2B5EF4-FFF2-40B4-BE49-F238E27FC236}">
                <a16:creationId xmlns:a16="http://schemas.microsoft.com/office/drawing/2014/main" id="{1FF3D1E7-6FC5-42AF-9E70-1B0C54A7DF7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842" y="2700371"/>
            <a:ext cx="2972763" cy="1981358"/>
          </a:xfrm>
          <a:prstGeom prst="rect">
            <a:avLst/>
          </a:prstGeom>
        </p:spPr>
      </p:pic>
      <p:graphicFrame>
        <p:nvGraphicFramePr>
          <p:cNvPr id="2" name="表 2">
            <a:extLst>
              <a:ext uri="{FF2B5EF4-FFF2-40B4-BE49-F238E27FC236}">
                <a16:creationId xmlns:a16="http://schemas.microsoft.com/office/drawing/2014/main" id="{AE0C980F-1EEF-4419-9E73-97759110DF0A}"/>
              </a:ext>
            </a:extLst>
          </p:cNvPr>
          <p:cNvGraphicFramePr>
            <a:graphicFrameLocks noGrp="1"/>
          </p:cNvGraphicFramePr>
          <p:nvPr>
            <p:extLst>
              <p:ext uri="{D42A27DB-BD31-4B8C-83A1-F6EECF244321}">
                <p14:modId xmlns:p14="http://schemas.microsoft.com/office/powerpoint/2010/main" val="2228160785"/>
              </p:ext>
            </p:extLst>
          </p:nvPr>
        </p:nvGraphicFramePr>
        <p:xfrm>
          <a:off x="4058461" y="3820749"/>
          <a:ext cx="7686675" cy="2834640"/>
        </p:xfrm>
        <a:graphic>
          <a:graphicData uri="http://schemas.openxmlformats.org/drawingml/2006/table">
            <a:tbl>
              <a:tblPr firstRow="1" bandRow="1">
                <a:tableStyleId>{5C22544A-7EE6-4342-B048-85BDC9FD1C3A}</a:tableStyleId>
              </a:tblPr>
              <a:tblGrid>
                <a:gridCol w="7686675">
                  <a:extLst>
                    <a:ext uri="{9D8B030D-6E8A-4147-A177-3AD203B41FA5}">
                      <a16:colId xmlns:a16="http://schemas.microsoft.com/office/drawing/2014/main" val="2848940549"/>
                    </a:ext>
                  </a:extLst>
                </a:gridCol>
              </a:tblGrid>
              <a:tr h="2729660">
                <a:tc>
                  <a:txBody>
                    <a:bodyPr/>
                    <a:lstStyle/>
                    <a:p>
                      <a:r>
                        <a:rPr kumimoji="1" lang="ja-JP" altLang="en-US" dirty="0"/>
                        <a:t>外国人のインターンシップ、技能実習から特定技能、就職まで</a:t>
                      </a:r>
                      <a:endParaRPr kumimoji="1" lang="en-US" altLang="ja-JP" dirty="0"/>
                    </a:p>
                    <a:p>
                      <a:r>
                        <a:rPr kumimoji="1" lang="ja-JP" altLang="en-US" dirty="0"/>
                        <a:t>　　　　　　　　　　　　　　　　　　　　　　　お任せください</a:t>
                      </a:r>
                      <a:endParaRPr kumimoji="1" lang="en-US" altLang="ja-JP" dirty="0"/>
                    </a:p>
                    <a:p>
                      <a:r>
                        <a:rPr kumimoji="1" lang="ja-JP" altLang="en-US" dirty="0"/>
                        <a:t>お問い合わせはこちら</a:t>
                      </a:r>
                      <a:endParaRPr kumimoji="1" lang="en-US" altLang="ja-JP" dirty="0"/>
                    </a:p>
                    <a:p>
                      <a:r>
                        <a:rPr kumimoji="1" lang="ja-JP" altLang="en-US" dirty="0"/>
                        <a:t>　　　</a:t>
                      </a:r>
                      <a:r>
                        <a:rPr kumimoji="1" lang="en-US" altLang="ja-JP" dirty="0" err="1"/>
                        <a:t>tel</a:t>
                      </a:r>
                      <a:r>
                        <a:rPr kumimoji="1" lang="en-US" altLang="ja-JP" dirty="0"/>
                        <a:t> 0835-32-1240/0835-32-1367</a:t>
                      </a:r>
                    </a:p>
                    <a:p>
                      <a:r>
                        <a:rPr kumimoji="1" lang="en-US" altLang="ja-JP" dirty="0"/>
                        <a:t>           e-mail : akistar@oregano.ocn.ne.jp</a:t>
                      </a:r>
                    </a:p>
                    <a:p>
                      <a:r>
                        <a:rPr kumimoji="1" lang="en-US" altLang="ja-JP" dirty="0"/>
                        <a:t>          </a:t>
                      </a:r>
                      <a:r>
                        <a:rPr kumimoji="1" lang="ja-JP" altLang="en-US" dirty="0"/>
                        <a:t>〒</a:t>
                      </a:r>
                      <a:r>
                        <a:rPr kumimoji="1" lang="en-US" altLang="ja-JP" dirty="0"/>
                        <a:t>747-1232</a:t>
                      </a:r>
                    </a:p>
                    <a:p>
                      <a:r>
                        <a:rPr kumimoji="1" lang="en-US" altLang="ja-JP" dirty="0"/>
                        <a:t>                        </a:t>
                      </a:r>
                      <a:r>
                        <a:rPr kumimoji="1" lang="ja-JP" altLang="en-US" dirty="0"/>
                        <a:t>山口県防府市大字台道</a:t>
                      </a:r>
                      <a:r>
                        <a:rPr kumimoji="1" lang="en-US" altLang="ja-JP" dirty="0"/>
                        <a:t>11355-120</a:t>
                      </a:r>
                    </a:p>
                    <a:p>
                      <a:r>
                        <a:rPr kumimoji="1" lang="en-US" altLang="ja-JP" dirty="0"/>
                        <a:t>        </a:t>
                      </a:r>
                      <a:r>
                        <a:rPr kumimoji="1" lang="ja-JP" altLang="en-US" dirty="0"/>
                        <a:t>　　   株式会社</a:t>
                      </a:r>
                      <a:r>
                        <a:rPr kumimoji="1" lang="en-US" altLang="ja-JP" dirty="0"/>
                        <a:t>NT</a:t>
                      </a:r>
                      <a:r>
                        <a:rPr kumimoji="1" lang="ja-JP" altLang="en-US" dirty="0"/>
                        <a:t>コンサルタント・ケアライフ協同組合宛て</a:t>
                      </a:r>
                      <a:endParaRPr kumimoji="1" lang="en-US" altLang="ja-JP" dirty="0"/>
                    </a:p>
                    <a:p>
                      <a:r>
                        <a:rPr kumimoji="1" lang="ja-JP" altLang="en-US" dirty="0"/>
                        <a:t>ホームページ　</a:t>
                      </a:r>
                      <a:r>
                        <a:rPr kumimoji="1" lang="en-US" altLang="ja-JP" dirty="0"/>
                        <a:t> http://www.care-life-coop.com</a:t>
                      </a:r>
                    </a:p>
                    <a:p>
                      <a:endParaRPr kumimoji="1" lang="ja-JP" altLang="en-US" dirty="0"/>
                    </a:p>
                  </a:txBody>
                  <a:tcPr/>
                </a:tc>
                <a:extLst>
                  <a:ext uri="{0D108BD9-81ED-4DB2-BD59-A6C34878D82A}">
                    <a16:rowId xmlns:a16="http://schemas.microsoft.com/office/drawing/2014/main" val="757688355"/>
                  </a:ext>
                </a:extLst>
              </a:tr>
            </a:tbl>
          </a:graphicData>
        </a:graphic>
      </p:graphicFrame>
    </p:spTree>
    <p:extLst>
      <p:ext uri="{BB962C8B-B14F-4D97-AF65-F5344CB8AC3E}">
        <p14:creationId xmlns:p14="http://schemas.microsoft.com/office/powerpoint/2010/main" val="6219806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rtlCol="0">
            <a:noAutofit/>
          </a:bodyPr>
          <a:lstStyle/>
          <a:p>
            <a:pPr rtl="0"/>
            <a:r>
              <a:rPr lang="ja-JP" altLang="en-US" dirty="0">
                <a:ea typeface="メイリオ" panose="020B0604030504040204" pitchFamily="50" charset="-128"/>
                <a:cs typeface="Segoe UI Light" panose="020B0502040204020203" pitchFamily="34" charset="0"/>
              </a:rPr>
              <a:t>介護分野における受入可能な在留資格</a:t>
            </a:r>
          </a:p>
        </p:txBody>
      </p:sp>
      <p:sp>
        <p:nvSpPr>
          <p:cNvPr id="2" name="テキスト ボックス 1">
            <a:extLst>
              <a:ext uri="{FF2B5EF4-FFF2-40B4-BE49-F238E27FC236}">
                <a16:creationId xmlns:a16="http://schemas.microsoft.com/office/drawing/2014/main" id="{329C70BA-7433-483B-9485-FA3C9C8D5491}"/>
              </a:ext>
            </a:extLst>
          </p:cNvPr>
          <p:cNvSpPr txBox="1"/>
          <p:nvPr/>
        </p:nvSpPr>
        <p:spPr>
          <a:xfrm>
            <a:off x="1221325" y="2345918"/>
            <a:ext cx="2962275" cy="1077218"/>
          </a:xfrm>
          <a:prstGeom prst="rect">
            <a:avLst/>
          </a:prstGeom>
          <a:solidFill>
            <a:schemeClr val="accent4">
              <a:lumMod val="40000"/>
              <a:lumOff val="60000"/>
            </a:schemeClr>
          </a:solidFill>
        </p:spPr>
        <p:txBody>
          <a:bodyPr wrap="square" rtlCol="0">
            <a:spAutoFit/>
          </a:bodyPr>
          <a:lstStyle/>
          <a:p>
            <a:r>
              <a:rPr kumimoji="1" lang="ja-JP" altLang="en-US" sz="3200" dirty="0"/>
              <a:t>技能技習</a:t>
            </a:r>
            <a:endParaRPr kumimoji="1" lang="en-US" altLang="ja-JP" sz="3200" dirty="0"/>
          </a:p>
          <a:p>
            <a:r>
              <a:rPr kumimoji="1" lang="en-US" altLang="ja-JP" sz="2000" dirty="0"/>
              <a:t>2017</a:t>
            </a:r>
            <a:r>
              <a:rPr kumimoji="1" lang="ja-JP" altLang="en-US" sz="2000" dirty="0"/>
              <a:t>年１１月～</a:t>
            </a:r>
            <a:endParaRPr kumimoji="1" lang="en-US" altLang="ja-JP" sz="2000" dirty="0"/>
          </a:p>
          <a:p>
            <a:r>
              <a:rPr kumimoji="1" lang="en-US" altLang="ja-JP" sz="1200" dirty="0"/>
              <a:t>※</a:t>
            </a:r>
            <a:r>
              <a:rPr kumimoji="1" lang="ja-JP" altLang="en-US" sz="1200" dirty="0"/>
              <a:t>三年実習後に特定技能の資格取得</a:t>
            </a:r>
          </a:p>
        </p:txBody>
      </p:sp>
      <p:sp>
        <p:nvSpPr>
          <p:cNvPr id="3" name="テキスト ボックス 2">
            <a:extLst>
              <a:ext uri="{FF2B5EF4-FFF2-40B4-BE49-F238E27FC236}">
                <a16:creationId xmlns:a16="http://schemas.microsoft.com/office/drawing/2014/main" id="{628CE14C-8EF3-4568-8A37-5CC226442793}"/>
              </a:ext>
            </a:extLst>
          </p:cNvPr>
          <p:cNvSpPr txBox="1"/>
          <p:nvPr/>
        </p:nvSpPr>
        <p:spPr>
          <a:xfrm>
            <a:off x="7538720" y="2345918"/>
            <a:ext cx="2752725" cy="1446550"/>
          </a:xfrm>
          <a:prstGeom prst="rect">
            <a:avLst/>
          </a:prstGeom>
          <a:solidFill>
            <a:schemeClr val="accent4">
              <a:lumMod val="40000"/>
              <a:lumOff val="60000"/>
            </a:schemeClr>
          </a:solidFill>
        </p:spPr>
        <p:txBody>
          <a:bodyPr wrap="square" rtlCol="0">
            <a:spAutoFit/>
          </a:bodyPr>
          <a:lstStyle/>
          <a:p>
            <a:r>
              <a:rPr kumimoji="1" lang="ja-JP" altLang="en-US" sz="3200" dirty="0"/>
              <a:t>特定技能</a:t>
            </a:r>
            <a:endParaRPr kumimoji="1" lang="en-US" altLang="ja-JP" sz="3200" dirty="0"/>
          </a:p>
          <a:p>
            <a:r>
              <a:rPr kumimoji="1" lang="en-US" altLang="ja-JP" sz="2000" dirty="0"/>
              <a:t>2019</a:t>
            </a:r>
            <a:r>
              <a:rPr kumimoji="1" lang="ja-JP" altLang="en-US" sz="2000" dirty="0"/>
              <a:t>年４月～</a:t>
            </a:r>
            <a:endParaRPr kumimoji="1" lang="en-US" altLang="ja-JP" sz="2000" dirty="0"/>
          </a:p>
          <a:p>
            <a:r>
              <a:rPr kumimoji="1" lang="en-US" altLang="ja-JP" sz="1200" dirty="0"/>
              <a:t>※</a:t>
            </a:r>
            <a:r>
              <a:rPr kumimoji="1" lang="ja-JP" altLang="en-US" sz="1200" dirty="0"/>
              <a:t>幅広い業務で就労可能令和２年６月現在全国で１７０名就労内訳試験合格者の数１２０名</a:t>
            </a:r>
          </a:p>
        </p:txBody>
      </p:sp>
      <p:sp>
        <p:nvSpPr>
          <p:cNvPr id="4" name="テキスト ボックス 3">
            <a:extLst>
              <a:ext uri="{FF2B5EF4-FFF2-40B4-BE49-F238E27FC236}">
                <a16:creationId xmlns:a16="http://schemas.microsoft.com/office/drawing/2014/main" id="{222D8854-85E1-47D9-B61B-4DDF5DE972FB}"/>
              </a:ext>
            </a:extLst>
          </p:cNvPr>
          <p:cNvSpPr txBox="1"/>
          <p:nvPr/>
        </p:nvSpPr>
        <p:spPr>
          <a:xfrm>
            <a:off x="1221325" y="4438650"/>
            <a:ext cx="2962275" cy="1046440"/>
          </a:xfrm>
          <a:prstGeom prst="rect">
            <a:avLst/>
          </a:prstGeom>
          <a:solidFill>
            <a:schemeClr val="accent4">
              <a:lumMod val="40000"/>
              <a:lumOff val="60000"/>
            </a:schemeClr>
          </a:solidFill>
        </p:spPr>
        <p:txBody>
          <a:bodyPr wrap="square" rtlCol="0">
            <a:spAutoFit/>
          </a:bodyPr>
          <a:lstStyle/>
          <a:p>
            <a:r>
              <a:rPr kumimoji="1" lang="ja-JP" altLang="en-US" sz="3200" dirty="0"/>
              <a:t>特定活動</a:t>
            </a:r>
            <a:endParaRPr kumimoji="1" lang="en-US" altLang="ja-JP" sz="3200" dirty="0"/>
          </a:p>
          <a:p>
            <a:r>
              <a:rPr kumimoji="1" lang="ja-JP" altLang="en-US" dirty="0"/>
              <a:t>インターンシップ</a:t>
            </a:r>
            <a:endParaRPr kumimoji="1" lang="en-US" altLang="ja-JP" dirty="0"/>
          </a:p>
          <a:p>
            <a:r>
              <a:rPr kumimoji="1" lang="en-US" altLang="ja-JP" sz="1200" dirty="0"/>
              <a:t>※</a:t>
            </a:r>
            <a:r>
              <a:rPr kumimoji="1" lang="ja-JP" altLang="en-US" sz="1200" dirty="0"/>
              <a:t>６ヶ月～</a:t>
            </a:r>
          </a:p>
        </p:txBody>
      </p:sp>
      <p:sp>
        <p:nvSpPr>
          <p:cNvPr id="6" name="テキスト ボックス 5">
            <a:extLst>
              <a:ext uri="{FF2B5EF4-FFF2-40B4-BE49-F238E27FC236}">
                <a16:creationId xmlns:a16="http://schemas.microsoft.com/office/drawing/2014/main" id="{3B4B0122-1D28-4F5D-8F0B-583F27E4D03F}"/>
              </a:ext>
            </a:extLst>
          </p:cNvPr>
          <p:cNvSpPr txBox="1"/>
          <p:nvPr/>
        </p:nvSpPr>
        <p:spPr>
          <a:xfrm>
            <a:off x="7538720" y="4438650"/>
            <a:ext cx="2500630" cy="1384995"/>
          </a:xfrm>
          <a:prstGeom prst="rect">
            <a:avLst/>
          </a:prstGeom>
          <a:solidFill>
            <a:schemeClr val="accent4">
              <a:lumMod val="40000"/>
              <a:lumOff val="60000"/>
            </a:schemeClr>
          </a:solidFill>
        </p:spPr>
        <p:txBody>
          <a:bodyPr wrap="square" rtlCol="0">
            <a:spAutoFit/>
          </a:bodyPr>
          <a:lstStyle/>
          <a:p>
            <a:r>
              <a:rPr kumimoji="1" lang="ja-JP" altLang="en-US" sz="3200" dirty="0"/>
              <a:t>特定活動</a:t>
            </a:r>
            <a:endParaRPr kumimoji="1" lang="en-US" altLang="ja-JP" sz="3200" dirty="0"/>
          </a:p>
          <a:p>
            <a:r>
              <a:rPr kumimoji="1" lang="ja-JP" altLang="en-US" sz="2000" dirty="0"/>
              <a:t>介護福祉士候補者ルート</a:t>
            </a:r>
            <a:r>
              <a:rPr kumimoji="1" lang="en-US" altLang="ja-JP" sz="2000" dirty="0"/>
              <a:t>(EPA)</a:t>
            </a:r>
          </a:p>
          <a:p>
            <a:r>
              <a:rPr kumimoji="1" lang="en-US" altLang="ja-JP" sz="1200" dirty="0"/>
              <a:t>※</a:t>
            </a:r>
            <a:r>
              <a:rPr kumimoji="1" lang="ja-JP" altLang="en-US" sz="1200" dirty="0"/>
              <a:t>令和２年６月現在全国で５０名</a:t>
            </a:r>
          </a:p>
        </p:txBody>
      </p:sp>
      <p:cxnSp>
        <p:nvCxnSpPr>
          <p:cNvPr id="23" name="直線矢印コネクタ 22">
            <a:extLst>
              <a:ext uri="{FF2B5EF4-FFF2-40B4-BE49-F238E27FC236}">
                <a16:creationId xmlns:a16="http://schemas.microsoft.com/office/drawing/2014/main" id="{EA72A69E-7492-48A2-8EC6-284388EB7335}"/>
              </a:ext>
            </a:extLst>
          </p:cNvPr>
          <p:cNvCxnSpPr>
            <a:cxnSpLocks/>
          </p:cNvCxnSpPr>
          <p:nvPr/>
        </p:nvCxnSpPr>
        <p:spPr>
          <a:xfrm>
            <a:off x="4183600" y="3167391"/>
            <a:ext cx="3355120" cy="1527005"/>
          </a:xfrm>
          <a:prstGeom prst="straightConnector1">
            <a:avLst/>
          </a:prstGeom>
          <a:ln w="76200" cmpd="sng">
            <a:headEnd w="lg" len="med"/>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8275E093-8D77-40D6-89E1-ABA668A31655}"/>
              </a:ext>
            </a:extLst>
          </p:cNvPr>
          <p:cNvCxnSpPr>
            <a:cxnSpLocks/>
          </p:cNvCxnSpPr>
          <p:nvPr/>
        </p:nvCxnSpPr>
        <p:spPr>
          <a:xfrm>
            <a:off x="4183600" y="2730523"/>
            <a:ext cx="335512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10C60DD0-93E6-4857-BB81-FB484C8BA7FC}"/>
              </a:ext>
            </a:extLst>
          </p:cNvPr>
          <p:cNvCxnSpPr>
            <a:cxnSpLocks/>
          </p:cNvCxnSpPr>
          <p:nvPr/>
        </p:nvCxnSpPr>
        <p:spPr>
          <a:xfrm flipV="1">
            <a:off x="4183600" y="3253339"/>
            <a:ext cx="3355120" cy="159488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7279898F-DBD8-4D86-9586-1AB5BB698358}"/>
              </a:ext>
            </a:extLst>
          </p:cNvPr>
          <p:cNvCxnSpPr>
            <a:cxnSpLocks/>
          </p:cNvCxnSpPr>
          <p:nvPr/>
        </p:nvCxnSpPr>
        <p:spPr>
          <a:xfrm>
            <a:off x="4183600" y="5334000"/>
            <a:ext cx="335512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6DCA740F-051D-4D22-9C51-B4B25BD790AF}"/>
              </a:ext>
            </a:extLst>
          </p:cNvPr>
          <p:cNvSpPr txBox="1"/>
          <p:nvPr/>
        </p:nvSpPr>
        <p:spPr>
          <a:xfrm>
            <a:off x="4380022" y="1718053"/>
            <a:ext cx="2962275" cy="923330"/>
          </a:xfrm>
          <a:prstGeom prst="rect">
            <a:avLst/>
          </a:prstGeom>
          <a:solidFill>
            <a:srgbClr val="FFFF00"/>
          </a:solidFill>
        </p:spPr>
        <p:txBody>
          <a:bodyPr wrap="square" rtlCol="0">
            <a:spAutoFit/>
          </a:bodyPr>
          <a:lstStyle/>
          <a:p>
            <a:r>
              <a:rPr kumimoji="1" lang="ja-JP" altLang="en-US" dirty="0"/>
              <a:t>技能実習３年間終了で無試験で在留資格変更できる</a:t>
            </a:r>
            <a:endParaRPr kumimoji="1" lang="en-US" altLang="ja-JP" dirty="0"/>
          </a:p>
          <a:p>
            <a:r>
              <a:rPr kumimoji="1" lang="ja-JP" altLang="en-US" dirty="0"/>
              <a:t>（メリット）</a:t>
            </a:r>
          </a:p>
        </p:txBody>
      </p:sp>
      <p:cxnSp>
        <p:nvCxnSpPr>
          <p:cNvPr id="11" name="直線矢印コネクタ 10">
            <a:extLst>
              <a:ext uri="{FF2B5EF4-FFF2-40B4-BE49-F238E27FC236}">
                <a16:creationId xmlns:a16="http://schemas.microsoft.com/office/drawing/2014/main" id="{A0549D4D-B7E5-4496-99C5-26898C5691E6}"/>
              </a:ext>
            </a:extLst>
          </p:cNvPr>
          <p:cNvCxnSpPr/>
          <p:nvPr/>
        </p:nvCxnSpPr>
        <p:spPr>
          <a:xfrm>
            <a:off x="1468975" y="5922585"/>
            <a:ext cx="1914525"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27D20266-C33C-4E76-9E37-723B1972F3EF}"/>
              </a:ext>
            </a:extLst>
          </p:cNvPr>
          <p:cNvSpPr txBox="1"/>
          <p:nvPr/>
        </p:nvSpPr>
        <p:spPr>
          <a:xfrm>
            <a:off x="1221325" y="6008309"/>
            <a:ext cx="3760250" cy="276999"/>
          </a:xfrm>
          <a:prstGeom prst="rect">
            <a:avLst/>
          </a:prstGeom>
          <a:noFill/>
        </p:spPr>
        <p:txBody>
          <a:bodyPr wrap="square" rtlCol="0">
            <a:spAutoFit/>
          </a:bodyPr>
          <a:lstStyle/>
          <a:p>
            <a:r>
              <a:rPr kumimoji="1" lang="en-US" altLang="ja-JP" sz="1200" dirty="0"/>
              <a:t>※</a:t>
            </a:r>
            <a:r>
              <a:rPr kumimoji="1" lang="ja-JP" altLang="en-US" sz="1200" dirty="0"/>
              <a:t>矢印については、移行を示しています</a:t>
            </a:r>
          </a:p>
        </p:txBody>
      </p:sp>
    </p:spTree>
    <p:extLst>
      <p:ext uri="{BB962C8B-B14F-4D97-AF65-F5344CB8AC3E}">
        <p14:creationId xmlns:p14="http://schemas.microsoft.com/office/powerpoint/2010/main" val="3457616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rtlCol="0"/>
          <a:lstStyle/>
          <a:p>
            <a:pPr rtl="0"/>
            <a:r>
              <a:rPr lang="ja-JP" altLang="en-US" dirty="0">
                <a:ea typeface="メイリオ" panose="020B0604030504040204" pitchFamily="50" charset="-128"/>
                <a:cs typeface="Segoe UI Light" panose="020B0502040204020203" pitchFamily="34" charset="0"/>
              </a:rPr>
              <a:t>介護分野における技能実習、特定活動、特定技能制度（１）</a:t>
            </a:r>
          </a:p>
        </p:txBody>
      </p:sp>
      <p:graphicFrame>
        <p:nvGraphicFramePr>
          <p:cNvPr id="3" name="表 4">
            <a:extLst>
              <a:ext uri="{FF2B5EF4-FFF2-40B4-BE49-F238E27FC236}">
                <a16:creationId xmlns:a16="http://schemas.microsoft.com/office/drawing/2014/main" id="{28378547-4B50-4E25-89E0-148FCAB7C35B}"/>
              </a:ext>
            </a:extLst>
          </p:cNvPr>
          <p:cNvGraphicFramePr>
            <a:graphicFrameLocks noGrp="1"/>
          </p:cNvGraphicFramePr>
          <p:nvPr>
            <p:extLst>
              <p:ext uri="{D42A27DB-BD31-4B8C-83A1-F6EECF244321}">
                <p14:modId xmlns:p14="http://schemas.microsoft.com/office/powerpoint/2010/main" val="3335998340"/>
              </p:ext>
            </p:extLst>
          </p:nvPr>
        </p:nvGraphicFramePr>
        <p:xfrm>
          <a:off x="1593496" y="1245513"/>
          <a:ext cx="8921819" cy="5296149"/>
        </p:xfrm>
        <a:graphic>
          <a:graphicData uri="http://schemas.openxmlformats.org/drawingml/2006/table">
            <a:tbl>
              <a:tblPr firstRow="1" bandRow="1">
                <a:tableStyleId>{5C22544A-7EE6-4342-B048-85BDC9FD1C3A}</a:tableStyleId>
              </a:tblPr>
              <a:tblGrid>
                <a:gridCol w="1685289">
                  <a:extLst>
                    <a:ext uri="{9D8B030D-6E8A-4147-A177-3AD203B41FA5}">
                      <a16:colId xmlns:a16="http://schemas.microsoft.com/office/drawing/2014/main" val="1551819576"/>
                    </a:ext>
                  </a:extLst>
                </a:gridCol>
                <a:gridCol w="1143892">
                  <a:extLst>
                    <a:ext uri="{9D8B030D-6E8A-4147-A177-3AD203B41FA5}">
                      <a16:colId xmlns:a16="http://schemas.microsoft.com/office/drawing/2014/main" val="1502021826"/>
                    </a:ext>
                  </a:extLst>
                </a:gridCol>
                <a:gridCol w="2092423">
                  <a:extLst>
                    <a:ext uri="{9D8B030D-6E8A-4147-A177-3AD203B41FA5}">
                      <a16:colId xmlns:a16="http://schemas.microsoft.com/office/drawing/2014/main" val="4117330445"/>
                    </a:ext>
                  </a:extLst>
                </a:gridCol>
                <a:gridCol w="1743142">
                  <a:extLst>
                    <a:ext uri="{9D8B030D-6E8A-4147-A177-3AD203B41FA5}">
                      <a16:colId xmlns:a16="http://schemas.microsoft.com/office/drawing/2014/main" val="39175001"/>
                    </a:ext>
                  </a:extLst>
                </a:gridCol>
                <a:gridCol w="2257073">
                  <a:extLst>
                    <a:ext uri="{9D8B030D-6E8A-4147-A177-3AD203B41FA5}">
                      <a16:colId xmlns:a16="http://schemas.microsoft.com/office/drawing/2014/main" val="881180829"/>
                    </a:ext>
                  </a:extLst>
                </a:gridCol>
              </a:tblGrid>
              <a:tr h="595127">
                <a:tc>
                  <a:txBody>
                    <a:bodyPr/>
                    <a:lstStyle/>
                    <a:p>
                      <a:endParaRPr kumimoji="1" lang="ja-JP" altLang="en-US" dirty="0"/>
                    </a:p>
                  </a:txBody>
                  <a:tcPr/>
                </a:tc>
                <a:tc>
                  <a:txBody>
                    <a:bodyPr/>
                    <a:lstStyle/>
                    <a:p>
                      <a:r>
                        <a:rPr kumimoji="1" lang="ja-JP" altLang="en-US" dirty="0"/>
                        <a:t>技能実習</a:t>
                      </a:r>
                    </a:p>
                  </a:txBody>
                  <a:tcPr/>
                </a:tc>
                <a:tc>
                  <a:txBody>
                    <a:bodyPr/>
                    <a:lstStyle/>
                    <a:p>
                      <a:r>
                        <a:rPr kumimoji="1" lang="ja-JP" altLang="en-US" dirty="0"/>
                        <a:t>特定活動</a:t>
                      </a:r>
                      <a:endParaRPr kumimoji="1" lang="en-US" altLang="ja-JP" dirty="0"/>
                    </a:p>
                    <a:p>
                      <a:r>
                        <a:rPr kumimoji="1" lang="ja-JP" altLang="en-US" dirty="0"/>
                        <a:t>インターンシップ</a:t>
                      </a:r>
                    </a:p>
                  </a:txBody>
                  <a:tcPr/>
                </a:tc>
                <a:tc>
                  <a:txBody>
                    <a:bodyPr/>
                    <a:lstStyle/>
                    <a:p>
                      <a:r>
                        <a:rPr kumimoji="1" lang="ja-JP" altLang="en-US" dirty="0"/>
                        <a:t>特定技能</a:t>
                      </a:r>
                    </a:p>
                  </a:txBody>
                  <a:tcPr/>
                </a:tc>
                <a:tc>
                  <a:txBody>
                    <a:bodyPr/>
                    <a:lstStyle/>
                    <a:p>
                      <a:r>
                        <a:rPr kumimoji="1" lang="ja-JP" altLang="en-US" dirty="0"/>
                        <a:t>特定活動　</a:t>
                      </a:r>
                      <a:endParaRPr kumimoji="1" lang="en-US" altLang="ja-JP" dirty="0"/>
                    </a:p>
                    <a:p>
                      <a:r>
                        <a:rPr kumimoji="1" lang="en-US" altLang="ja-JP" dirty="0"/>
                        <a:t>PA</a:t>
                      </a:r>
                      <a:r>
                        <a:rPr kumimoji="1" lang="ja-JP" altLang="en-US" dirty="0"/>
                        <a:t>介護福祉士候補者</a:t>
                      </a:r>
                    </a:p>
                  </a:txBody>
                  <a:tcPr/>
                </a:tc>
                <a:extLst>
                  <a:ext uri="{0D108BD9-81ED-4DB2-BD59-A6C34878D82A}">
                    <a16:rowId xmlns:a16="http://schemas.microsoft.com/office/drawing/2014/main" val="2731290804"/>
                  </a:ext>
                </a:extLst>
              </a:tr>
              <a:tr h="629931">
                <a:tc>
                  <a:txBody>
                    <a:bodyPr/>
                    <a:lstStyle/>
                    <a:p>
                      <a:r>
                        <a:rPr kumimoji="1" lang="ja-JP" altLang="en-US" dirty="0"/>
                        <a:t>所管行政機関</a:t>
                      </a:r>
                    </a:p>
                  </a:txBody>
                  <a:tcPr/>
                </a:tc>
                <a:tc>
                  <a:txBody>
                    <a:bodyPr/>
                    <a:lstStyle/>
                    <a:p>
                      <a:r>
                        <a:rPr kumimoji="1" lang="ja-JP" altLang="en-US" sz="1200" dirty="0"/>
                        <a:t>外国人技能実習機構、出入国在留管理庁</a:t>
                      </a:r>
                    </a:p>
                  </a:txBody>
                  <a:tcPr/>
                </a:tc>
                <a:tc>
                  <a:txBody>
                    <a:bodyPr/>
                    <a:lstStyle/>
                    <a:p>
                      <a:r>
                        <a:rPr kumimoji="1" lang="ja-JP" altLang="en-US" sz="1200" dirty="0"/>
                        <a:t>出入国在留管理庁</a:t>
                      </a:r>
                    </a:p>
                  </a:txBody>
                  <a:tcPr/>
                </a:tc>
                <a:tc>
                  <a:txBody>
                    <a:bodyPr/>
                    <a:lstStyle/>
                    <a:p>
                      <a:r>
                        <a:rPr kumimoji="1" lang="ja-JP" altLang="en-US" sz="1200" dirty="0"/>
                        <a:t>出入国在留管理庁</a:t>
                      </a:r>
                    </a:p>
                  </a:txBody>
                  <a:tcPr/>
                </a:tc>
                <a:tc>
                  <a:txBody>
                    <a:bodyPr/>
                    <a:lstStyle/>
                    <a:p>
                      <a:r>
                        <a:rPr kumimoji="1" lang="ja-JP" altLang="en-US" sz="1200" dirty="0"/>
                        <a:t>国際厚生事業団、出入国在留管理庁</a:t>
                      </a:r>
                    </a:p>
                  </a:txBody>
                  <a:tcPr/>
                </a:tc>
                <a:extLst>
                  <a:ext uri="{0D108BD9-81ED-4DB2-BD59-A6C34878D82A}">
                    <a16:rowId xmlns:a16="http://schemas.microsoft.com/office/drawing/2014/main" val="1390465778"/>
                  </a:ext>
                </a:extLst>
              </a:tr>
              <a:tr h="340073">
                <a:tc>
                  <a:txBody>
                    <a:bodyPr/>
                    <a:lstStyle/>
                    <a:p>
                      <a:r>
                        <a:rPr kumimoji="1" lang="ja-JP" altLang="en-US" dirty="0"/>
                        <a:t>施行時期</a:t>
                      </a:r>
                    </a:p>
                  </a:txBody>
                  <a:tcPr/>
                </a:tc>
                <a:tc>
                  <a:txBody>
                    <a:bodyPr/>
                    <a:lstStyle/>
                    <a:p>
                      <a:r>
                        <a:rPr kumimoji="1" lang="en-US" altLang="ja-JP" sz="1200" dirty="0"/>
                        <a:t>2017</a:t>
                      </a:r>
                      <a:r>
                        <a:rPr kumimoji="1" lang="ja-JP" altLang="en-US" sz="1200" dirty="0"/>
                        <a:t>年</a:t>
                      </a:r>
                      <a:r>
                        <a:rPr kumimoji="1" lang="en-US" altLang="ja-JP" sz="1200" dirty="0"/>
                        <a:t>11</a:t>
                      </a:r>
                      <a:r>
                        <a:rPr kumimoji="1" lang="ja-JP" altLang="en-US" sz="1200" dirty="0"/>
                        <a:t>月～</a:t>
                      </a:r>
                    </a:p>
                  </a:txBody>
                  <a:tcPr/>
                </a:tc>
                <a:tc>
                  <a:txBody>
                    <a:bodyPr/>
                    <a:lstStyle/>
                    <a:p>
                      <a:endParaRPr kumimoji="1" lang="ja-JP" altLang="en-US" sz="1200" dirty="0"/>
                    </a:p>
                  </a:txBody>
                  <a:tcPr/>
                </a:tc>
                <a:tc>
                  <a:txBody>
                    <a:bodyPr/>
                    <a:lstStyle/>
                    <a:p>
                      <a:r>
                        <a:rPr kumimoji="1" lang="en-US" altLang="ja-JP" sz="1200" dirty="0"/>
                        <a:t>2019</a:t>
                      </a:r>
                      <a:r>
                        <a:rPr kumimoji="1" lang="ja-JP" altLang="en-US" sz="1200" dirty="0"/>
                        <a:t>年</a:t>
                      </a:r>
                      <a:r>
                        <a:rPr kumimoji="1" lang="en-US" altLang="ja-JP" sz="1200" dirty="0"/>
                        <a:t>4</a:t>
                      </a:r>
                      <a:r>
                        <a:rPr kumimoji="1" lang="ja-JP" altLang="en-US" sz="1200" dirty="0"/>
                        <a:t>月～</a:t>
                      </a:r>
                    </a:p>
                  </a:txBody>
                  <a:tcPr/>
                </a:tc>
                <a:tc>
                  <a:txBody>
                    <a:bodyPr/>
                    <a:lstStyle/>
                    <a:p>
                      <a:r>
                        <a:rPr kumimoji="1" lang="en-US" altLang="ja-JP" sz="1200" dirty="0"/>
                        <a:t>2008</a:t>
                      </a:r>
                      <a:r>
                        <a:rPr kumimoji="1" lang="ja-JP" altLang="en-US" sz="1200" dirty="0"/>
                        <a:t>年～</a:t>
                      </a:r>
                    </a:p>
                  </a:txBody>
                  <a:tcPr/>
                </a:tc>
                <a:extLst>
                  <a:ext uri="{0D108BD9-81ED-4DB2-BD59-A6C34878D82A}">
                    <a16:rowId xmlns:a16="http://schemas.microsoft.com/office/drawing/2014/main" val="2305262022"/>
                  </a:ext>
                </a:extLst>
              </a:tr>
              <a:tr h="564964">
                <a:tc>
                  <a:txBody>
                    <a:bodyPr/>
                    <a:lstStyle/>
                    <a:p>
                      <a:r>
                        <a:rPr kumimoji="1" lang="ja-JP" altLang="en-US" dirty="0"/>
                        <a:t>受入人数</a:t>
                      </a:r>
                    </a:p>
                  </a:txBody>
                  <a:tcPr/>
                </a:tc>
                <a:tc>
                  <a:txBody>
                    <a:bodyPr/>
                    <a:lstStyle/>
                    <a:p>
                      <a:r>
                        <a:rPr kumimoji="1" lang="ja-JP" altLang="en-US" sz="1200" dirty="0"/>
                        <a:t>受入事業所の人数による</a:t>
                      </a:r>
                    </a:p>
                  </a:txBody>
                  <a:tcPr/>
                </a:tc>
                <a:tc>
                  <a:txBody>
                    <a:bodyPr/>
                    <a:lstStyle/>
                    <a:p>
                      <a:r>
                        <a:rPr kumimoji="1" lang="ja-JP" altLang="en-US" sz="1200" dirty="0"/>
                        <a:t>技能実習と同様人数</a:t>
                      </a:r>
                    </a:p>
                  </a:txBody>
                  <a:tcPr/>
                </a:tc>
                <a:tc>
                  <a:txBody>
                    <a:bodyPr/>
                    <a:lstStyle/>
                    <a:p>
                      <a:r>
                        <a:rPr kumimoji="1" lang="en-US" altLang="ja-JP" sz="1200" dirty="0"/>
                        <a:t>5</a:t>
                      </a:r>
                      <a:r>
                        <a:rPr kumimoji="1" lang="ja-JP" altLang="en-US" sz="1200" dirty="0"/>
                        <a:t>年間で</a:t>
                      </a:r>
                      <a:r>
                        <a:rPr kumimoji="1" lang="en-US" altLang="ja-JP" sz="1200" dirty="0"/>
                        <a:t>60,000</a:t>
                      </a:r>
                      <a:r>
                        <a:rPr kumimoji="1" lang="ja-JP" altLang="en-US" sz="1200" dirty="0"/>
                        <a:t>人</a:t>
                      </a:r>
                    </a:p>
                  </a:txBody>
                  <a:tcPr/>
                </a:tc>
                <a:tc>
                  <a:txBody>
                    <a:bodyPr/>
                    <a:lstStyle/>
                    <a:p>
                      <a:r>
                        <a:rPr kumimoji="1" lang="ja-JP" altLang="en-US" sz="1200" dirty="0"/>
                        <a:t>１カ国につき１事業所に２名以上５名以下）</a:t>
                      </a:r>
                    </a:p>
                  </a:txBody>
                  <a:tcPr/>
                </a:tc>
                <a:extLst>
                  <a:ext uri="{0D108BD9-81ED-4DB2-BD59-A6C34878D82A}">
                    <a16:rowId xmlns:a16="http://schemas.microsoft.com/office/drawing/2014/main" val="4107917431"/>
                  </a:ext>
                </a:extLst>
              </a:tr>
              <a:tr h="340073">
                <a:tc>
                  <a:txBody>
                    <a:bodyPr/>
                    <a:lstStyle/>
                    <a:p>
                      <a:r>
                        <a:rPr kumimoji="1" lang="ja-JP" altLang="en-US" dirty="0"/>
                        <a:t>家族帯同</a:t>
                      </a:r>
                    </a:p>
                  </a:txBody>
                  <a:tcPr/>
                </a:tc>
                <a:tc>
                  <a:txBody>
                    <a:bodyPr/>
                    <a:lstStyle/>
                    <a:p>
                      <a:r>
                        <a:rPr kumimoji="1" lang="ja-JP" altLang="en-US" sz="1200" dirty="0"/>
                        <a:t>不可</a:t>
                      </a:r>
                    </a:p>
                  </a:txBody>
                  <a:tcPr/>
                </a:tc>
                <a:tc>
                  <a:txBody>
                    <a:bodyPr/>
                    <a:lstStyle/>
                    <a:p>
                      <a:r>
                        <a:rPr kumimoji="1" lang="ja-JP" altLang="en-US" sz="1200" dirty="0"/>
                        <a:t>不可</a:t>
                      </a:r>
                    </a:p>
                  </a:txBody>
                  <a:tcPr/>
                </a:tc>
                <a:tc>
                  <a:txBody>
                    <a:bodyPr/>
                    <a:lstStyle/>
                    <a:p>
                      <a:r>
                        <a:rPr kumimoji="1" lang="ja-JP" altLang="en-US" sz="1200" dirty="0"/>
                        <a:t>不可</a:t>
                      </a:r>
                    </a:p>
                  </a:txBody>
                  <a:tcPr/>
                </a:tc>
                <a:tc>
                  <a:txBody>
                    <a:bodyPr/>
                    <a:lstStyle/>
                    <a:p>
                      <a:r>
                        <a:rPr kumimoji="1" lang="ja-JP" altLang="en-US" sz="1200" dirty="0"/>
                        <a:t>不可</a:t>
                      </a:r>
                    </a:p>
                  </a:txBody>
                  <a:tcPr/>
                </a:tc>
                <a:extLst>
                  <a:ext uri="{0D108BD9-81ED-4DB2-BD59-A6C34878D82A}">
                    <a16:rowId xmlns:a16="http://schemas.microsoft.com/office/drawing/2014/main" val="1264645670"/>
                  </a:ext>
                </a:extLst>
              </a:tr>
              <a:tr h="707825">
                <a:tc>
                  <a:txBody>
                    <a:bodyPr/>
                    <a:lstStyle/>
                    <a:p>
                      <a:r>
                        <a:rPr kumimoji="1" lang="ja-JP" altLang="en-US" dirty="0"/>
                        <a:t>受入期間</a:t>
                      </a:r>
                    </a:p>
                  </a:txBody>
                  <a:tcPr/>
                </a:tc>
                <a:tc>
                  <a:txBody>
                    <a:bodyPr/>
                    <a:lstStyle/>
                    <a:p>
                      <a:r>
                        <a:rPr kumimoji="1" lang="ja-JP" altLang="en-US" sz="1200" dirty="0"/>
                        <a:t>３年～５年（１年更新）</a:t>
                      </a:r>
                    </a:p>
                  </a:txBody>
                  <a:tcPr/>
                </a:tc>
                <a:tc>
                  <a:txBody>
                    <a:bodyPr/>
                    <a:lstStyle/>
                    <a:p>
                      <a:r>
                        <a:rPr kumimoji="1" lang="ja-JP" altLang="en-US" sz="1200" dirty="0"/>
                        <a:t>最長１年期間更新なし</a:t>
                      </a:r>
                    </a:p>
                  </a:txBody>
                  <a:tcPr/>
                </a:tc>
                <a:tc>
                  <a:txBody>
                    <a:bodyPr/>
                    <a:lstStyle/>
                    <a:p>
                      <a:r>
                        <a:rPr kumimoji="1" lang="ja-JP" altLang="en-US" sz="1200" dirty="0"/>
                        <a:t>最長５年（１年更新）</a:t>
                      </a:r>
                    </a:p>
                  </a:txBody>
                  <a:tcPr/>
                </a:tc>
                <a:tc>
                  <a:txBody>
                    <a:bodyPr/>
                    <a:lstStyle/>
                    <a:p>
                      <a:r>
                        <a:rPr lang="en-US" altLang="ja-JP" sz="1200" dirty="0"/>
                        <a:t>3 </a:t>
                      </a:r>
                      <a:r>
                        <a:rPr lang="ja-JP" altLang="en-US" sz="1200" dirty="0"/>
                        <a:t>年間 の期間満了後に、滞在期間の満了予定日（入国の </a:t>
                      </a:r>
                      <a:r>
                        <a:rPr lang="en-US" altLang="ja-JP" sz="1200" dirty="0"/>
                        <a:t>4 </a:t>
                      </a:r>
                      <a:r>
                        <a:rPr lang="ja-JP" altLang="en-US" sz="1200" dirty="0"/>
                        <a:t>年後）まで更新</a:t>
                      </a:r>
                      <a:endParaRPr kumimoji="1" lang="ja-JP" altLang="en-US" sz="1200" dirty="0"/>
                    </a:p>
                  </a:txBody>
                  <a:tcPr/>
                </a:tc>
                <a:extLst>
                  <a:ext uri="{0D108BD9-81ED-4DB2-BD59-A6C34878D82A}">
                    <a16:rowId xmlns:a16="http://schemas.microsoft.com/office/drawing/2014/main" val="4280802927"/>
                  </a:ext>
                </a:extLst>
              </a:tr>
              <a:tr h="595127">
                <a:tc>
                  <a:txBody>
                    <a:bodyPr/>
                    <a:lstStyle/>
                    <a:p>
                      <a:r>
                        <a:rPr kumimoji="1" lang="ja-JP" altLang="en-US" dirty="0"/>
                        <a:t>業務内容</a:t>
                      </a:r>
                    </a:p>
                  </a:txBody>
                  <a:tcPr/>
                </a:tc>
                <a:tc>
                  <a:txBody>
                    <a:bodyPr/>
                    <a:lstStyle/>
                    <a:p>
                      <a:r>
                        <a:rPr kumimoji="1" lang="ja-JP" altLang="en-US" sz="1200" dirty="0"/>
                        <a:t>介護必須業務等</a:t>
                      </a:r>
                      <a:r>
                        <a:rPr kumimoji="1" lang="ja-JP" altLang="en-US" sz="1200" baseline="0" dirty="0"/>
                        <a:t>（業務に制限有）</a:t>
                      </a:r>
                    </a:p>
                  </a:txBody>
                  <a:tcPr/>
                </a:tc>
                <a:tc>
                  <a:txBody>
                    <a:bodyPr/>
                    <a:lstStyle/>
                    <a:p>
                      <a:r>
                        <a:rPr kumimoji="1" lang="ja-JP" altLang="en-US" sz="1200" dirty="0"/>
                        <a:t>技能実習と同様</a:t>
                      </a:r>
                    </a:p>
                  </a:txBody>
                  <a:tcPr/>
                </a:tc>
                <a:tc>
                  <a:txBody>
                    <a:bodyPr/>
                    <a:lstStyle/>
                    <a:p>
                      <a:r>
                        <a:rPr kumimoji="1" lang="ja-JP" altLang="en-US" sz="1200" dirty="0"/>
                        <a:t>介護の通常業務</a:t>
                      </a:r>
                    </a:p>
                  </a:txBody>
                  <a:tcPr/>
                </a:tc>
                <a:tc>
                  <a:txBody>
                    <a:bodyPr/>
                    <a:lstStyle/>
                    <a:p>
                      <a:r>
                        <a:rPr kumimoji="1" lang="ja-JP" altLang="en-US" sz="1200" dirty="0"/>
                        <a:t>介護福祉士に合格するためのカリキュラム業務</a:t>
                      </a:r>
                    </a:p>
                  </a:txBody>
                  <a:tcPr/>
                </a:tc>
                <a:extLst>
                  <a:ext uri="{0D108BD9-81ED-4DB2-BD59-A6C34878D82A}">
                    <a16:rowId xmlns:a16="http://schemas.microsoft.com/office/drawing/2014/main" val="1281237512"/>
                  </a:ext>
                </a:extLst>
              </a:tr>
              <a:tr h="595127">
                <a:tc>
                  <a:txBody>
                    <a:bodyPr/>
                    <a:lstStyle/>
                    <a:p>
                      <a:r>
                        <a:rPr kumimoji="1" lang="ja-JP" altLang="en-US" dirty="0"/>
                        <a:t>賃金</a:t>
                      </a:r>
                    </a:p>
                  </a:txBody>
                  <a:tcPr/>
                </a:tc>
                <a:tc>
                  <a:txBody>
                    <a:bodyPr/>
                    <a:lstStyle/>
                    <a:p>
                      <a:r>
                        <a:rPr kumimoji="1" lang="ja-JP" altLang="en-US" sz="1200" dirty="0"/>
                        <a:t>日本人と同等か若しくはそれ以上</a:t>
                      </a:r>
                    </a:p>
                  </a:txBody>
                  <a:tcPr/>
                </a:tc>
                <a:tc>
                  <a:txBody>
                    <a:bodyPr/>
                    <a:lstStyle/>
                    <a:p>
                      <a:r>
                        <a:rPr kumimoji="1" lang="ja-JP" altLang="en-US" sz="1200" dirty="0"/>
                        <a:t>最低賃金</a:t>
                      </a:r>
                    </a:p>
                  </a:txBody>
                  <a:tcPr/>
                </a:tc>
                <a:tc>
                  <a:txBody>
                    <a:bodyPr/>
                    <a:lstStyle/>
                    <a:p>
                      <a:r>
                        <a:rPr kumimoji="1" lang="ja-JP" altLang="en-US" sz="1200" dirty="0"/>
                        <a:t>日本人と同等以上</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日本人と同等以上</a:t>
                      </a:r>
                    </a:p>
                    <a:p>
                      <a:endParaRPr kumimoji="1" lang="ja-JP" altLang="en-US" dirty="0"/>
                    </a:p>
                  </a:txBody>
                  <a:tcPr/>
                </a:tc>
                <a:extLst>
                  <a:ext uri="{0D108BD9-81ED-4DB2-BD59-A6C34878D82A}">
                    <a16:rowId xmlns:a16="http://schemas.microsoft.com/office/drawing/2014/main" val="3020615764"/>
                  </a:ext>
                </a:extLst>
              </a:tr>
              <a:tr h="425091">
                <a:tc>
                  <a:txBody>
                    <a:bodyPr/>
                    <a:lstStyle/>
                    <a:p>
                      <a:r>
                        <a:rPr kumimoji="1" lang="ja-JP" altLang="en-US" dirty="0"/>
                        <a:t>目的</a:t>
                      </a:r>
                    </a:p>
                  </a:txBody>
                  <a:tcPr/>
                </a:tc>
                <a:tc>
                  <a:txBody>
                    <a:bodyPr/>
                    <a:lstStyle/>
                    <a:p>
                      <a:r>
                        <a:rPr kumimoji="1" lang="ja-JP" altLang="en-US" sz="1200" dirty="0"/>
                        <a:t>国際貢献</a:t>
                      </a:r>
                    </a:p>
                  </a:txBody>
                  <a:tcPr/>
                </a:tc>
                <a:tc>
                  <a:txBody>
                    <a:bodyPr/>
                    <a:lstStyle/>
                    <a:p>
                      <a:r>
                        <a:rPr kumimoji="1" lang="ja-JP" altLang="en-US" sz="1200" dirty="0"/>
                        <a:t>国際貢献</a:t>
                      </a:r>
                    </a:p>
                  </a:txBody>
                  <a:tcPr/>
                </a:tc>
                <a:tc>
                  <a:txBody>
                    <a:bodyPr/>
                    <a:lstStyle/>
                    <a:p>
                      <a:r>
                        <a:rPr kumimoji="1" lang="ja-JP" altLang="en-US" sz="1200" dirty="0"/>
                        <a:t>人手不足解消</a:t>
                      </a:r>
                    </a:p>
                  </a:txBody>
                  <a:tcPr/>
                </a:tc>
                <a:tc>
                  <a:txBody>
                    <a:bodyPr/>
                    <a:lstStyle/>
                    <a:p>
                      <a:r>
                        <a:rPr kumimoji="1" lang="ja-JP" altLang="en-US" sz="1200" dirty="0"/>
                        <a:t>人手不足解消　　　（介護福祉士取得のための研修）</a:t>
                      </a:r>
                    </a:p>
                  </a:txBody>
                  <a:tcPr/>
                </a:tc>
                <a:extLst>
                  <a:ext uri="{0D108BD9-81ED-4DB2-BD59-A6C34878D82A}">
                    <a16:rowId xmlns:a16="http://schemas.microsoft.com/office/drawing/2014/main" val="1857035975"/>
                  </a:ext>
                </a:extLst>
              </a:tr>
            </a:tbl>
          </a:graphicData>
        </a:graphic>
      </p:graphicFrame>
    </p:spTree>
    <p:extLst>
      <p:ext uri="{BB962C8B-B14F-4D97-AF65-F5344CB8AC3E}">
        <p14:creationId xmlns:p14="http://schemas.microsoft.com/office/powerpoint/2010/main" val="11070017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rtlCol="0"/>
          <a:lstStyle/>
          <a:p>
            <a:pPr rtl="0"/>
            <a:r>
              <a:rPr lang="ja-JP" altLang="en-US" dirty="0">
                <a:ea typeface="メイリオ" panose="020B0604030504040204" pitchFamily="50" charset="-128"/>
                <a:cs typeface="Segoe UI Light" panose="020B0502040204020203" pitchFamily="34" charset="0"/>
              </a:rPr>
              <a:t>介護分野における技能実習、特定活動、特定技能制度（２）</a:t>
            </a:r>
          </a:p>
        </p:txBody>
      </p:sp>
      <p:graphicFrame>
        <p:nvGraphicFramePr>
          <p:cNvPr id="6" name="オブジェクト 5">
            <a:extLst>
              <a:ext uri="{FF2B5EF4-FFF2-40B4-BE49-F238E27FC236}">
                <a16:creationId xmlns:a16="http://schemas.microsoft.com/office/drawing/2014/main" id="{0C74FB7E-3026-482A-B50A-872CF94C468A}"/>
              </a:ext>
            </a:extLst>
          </p:cNvPr>
          <p:cNvGraphicFramePr>
            <a:graphicFrameLocks noChangeAspect="1"/>
          </p:cNvGraphicFramePr>
          <p:nvPr>
            <p:extLst>
              <p:ext uri="{D42A27DB-BD31-4B8C-83A1-F6EECF244321}">
                <p14:modId xmlns:p14="http://schemas.microsoft.com/office/powerpoint/2010/main" val="3564169518"/>
              </p:ext>
            </p:extLst>
          </p:nvPr>
        </p:nvGraphicFramePr>
        <p:xfrm>
          <a:off x="1031875" y="1525588"/>
          <a:ext cx="10110788" cy="4808537"/>
        </p:xfrm>
        <a:graphic>
          <a:graphicData uri="http://schemas.openxmlformats.org/presentationml/2006/ole">
            <mc:AlternateContent xmlns:mc="http://schemas.openxmlformats.org/markup-compatibility/2006">
              <mc:Choice xmlns:v="urn:schemas-microsoft-com:vml" Requires="v">
                <p:oleObj name="Worksheet" r:id="rId3" imgW="3467256" imgH="1143000" progId="Excel.Sheet.12">
                  <p:embed/>
                </p:oleObj>
              </mc:Choice>
              <mc:Fallback>
                <p:oleObj name="Worksheet" r:id="rId3" imgW="3467256" imgH="1143000" progId="Excel.Sheet.12">
                  <p:embed/>
                  <p:pic>
                    <p:nvPicPr>
                      <p:cNvPr id="0" name=""/>
                      <p:cNvPicPr/>
                      <p:nvPr/>
                    </p:nvPicPr>
                    <p:blipFill>
                      <a:blip r:embed="rId4"/>
                      <a:stretch>
                        <a:fillRect/>
                      </a:stretch>
                    </p:blipFill>
                    <p:spPr>
                      <a:xfrm>
                        <a:off x="1031875" y="1525588"/>
                        <a:ext cx="10110788" cy="4808537"/>
                      </a:xfrm>
                      <a:prstGeom prst="rect">
                        <a:avLst/>
                      </a:prstGeom>
                    </p:spPr>
                  </p:pic>
                </p:oleObj>
              </mc:Fallback>
            </mc:AlternateContent>
          </a:graphicData>
        </a:graphic>
      </p:graphicFrame>
    </p:spTree>
    <p:extLst>
      <p:ext uri="{BB962C8B-B14F-4D97-AF65-F5344CB8AC3E}">
        <p14:creationId xmlns:p14="http://schemas.microsoft.com/office/powerpoint/2010/main" val="9580368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562800" y="409321"/>
            <a:ext cx="11066400" cy="640080"/>
          </a:xfrm>
        </p:spPr>
        <p:txBody>
          <a:bodyPr rtlCol="0"/>
          <a:lstStyle/>
          <a:p>
            <a:pPr rtl="0"/>
            <a:r>
              <a:rPr lang="ja-JP" altLang="en-US" dirty="0">
                <a:ea typeface="メイリオ" panose="020B0604030504040204" pitchFamily="50" charset="-128"/>
                <a:cs typeface="Segoe UI Light" panose="020B0502040204020203" pitchFamily="34" charset="0"/>
              </a:rPr>
              <a:t>介護分野における技能実習、特定活動、特定技能制度（３）</a:t>
            </a:r>
            <a:endParaRPr lang="ja-JP" altLang="en-US" dirty="0">
              <a:ea typeface="メイリオ" panose="020B0604030504040204" pitchFamily="50" charset="-128"/>
            </a:endParaRPr>
          </a:p>
        </p:txBody>
      </p:sp>
      <p:graphicFrame>
        <p:nvGraphicFramePr>
          <p:cNvPr id="8" name="オブジェクト 7">
            <a:extLst>
              <a:ext uri="{FF2B5EF4-FFF2-40B4-BE49-F238E27FC236}">
                <a16:creationId xmlns:a16="http://schemas.microsoft.com/office/drawing/2014/main" id="{0CF7B3CC-4F8A-4F80-8D6D-2B47E790E82D}"/>
              </a:ext>
            </a:extLst>
          </p:cNvPr>
          <p:cNvGraphicFramePr>
            <a:graphicFrameLocks noChangeAspect="1"/>
          </p:cNvGraphicFramePr>
          <p:nvPr>
            <p:extLst>
              <p:ext uri="{D42A27DB-BD31-4B8C-83A1-F6EECF244321}">
                <p14:modId xmlns:p14="http://schemas.microsoft.com/office/powerpoint/2010/main" val="3076307296"/>
              </p:ext>
            </p:extLst>
          </p:nvPr>
        </p:nvGraphicFramePr>
        <p:xfrm>
          <a:off x="946150" y="1665059"/>
          <a:ext cx="10299700" cy="4386263"/>
        </p:xfrm>
        <a:graphic>
          <a:graphicData uri="http://schemas.openxmlformats.org/presentationml/2006/ole">
            <mc:AlternateContent xmlns:mc="http://schemas.openxmlformats.org/markup-compatibility/2006">
              <mc:Choice xmlns:v="urn:schemas-microsoft-com:vml" Requires="v">
                <p:oleObj name="Worksheet" r:id="rId3" imgW="3797352" imgH="1377835" progId="Excel.Sheet.12">
                  <p:embed/>
                </p:oleObj>
              </mc:Choice>
              <mc:Fallback>
                <p:oleObj name="Worksheet" r:id="rId3" imgW="3797352" imgH="1377835" progId="Excel.Sheet.12">
                  <p:embed/>
                  <p:pic>
                    <p:nvPicPr>
                      <p:cNvPr id="6" name="オブジェクト 5">
                        <a:extLst>
                          <a:ext uri="{FF2B5EF4-FFF2-40B4-BE49-F238E27FC236}">
                            <a16:creationId xmlns:a16="http://schemas.microsoft.com/office/drawing/2014/main" id="{0C74FB7E-3026-482A-B50A-872CF94C468A}"/>
                          </a:ext>
                        </a:extLst>
                      </p:cNvPr>
                      <p:cNvPicPr/>
                      <p:nvPr/>
                    </p:nvPicPr>
                    <p:blipFill>
                      <a:blip r:embed="rId4"/>
                      <a:stretch>
                        <a:fillRect/>
                      </a:stretch>
                    </p:blipFill>
                    <p:spPr>
                      <a:xfrm>
                        <a:off x="946150" y="1665059"/>
                        <a:ext cx="10299700" cy="4386263"/>
                      </a:xfrm>
                      <a:prstGeom prst="rect">
                        <a:avLst/>
                      </a:prstGeom>
                    </p:spPr>
                  </p:pic>
                </p:oleObj>
              </mc:Fallback>
            </mc:AlternateContent>
          </a:graphicData>
        </a:graphic>
      </p:graphicFrame>
      <p:sp>
        <p:nvSpPr>
          <p:cNvPr id="2" name="テキスト ボックス 1">
            <a:extLst>
              <a:ext uri="{FF2B5EF4-FFF2-40B4-BE49-F238E27FC236}">
                <a16:creationId xmlns:a16="http://schemas.microsoft.com/office/drawing/2014/main" id="{5E892333-0438-4944-A2F6-BC485F19172B}"/>
              </a:ext>
            </a:extLst>
          </p:cNvPr>
          <p:cNvSpPr txBox="1"/>
          <p:nvPr/>
        </p:nvSpPr>
        <p:spPr>
          <a:xfrm>
            <a:off x="946150" y="6171680"/>
            <a:ext cx="5953261" cy="276999"/>
          </a:xfrm>
          <a:prstGeom prst="rect">
            <a:avLst/>
          </a:prstGeom>
          <a:noFill/>
        </p:spPr>
        <p:txBody>
          <a:bodyPr wrap="square" rtlCol="0">
            <a:spAutoFit/>
          </a:bodyPr>
          <a:lstStyle/>
          <a:p>
            <a:r>
              <a:rPr kumimoji="1" lang="en-US" altLang="ja-JP" sz="1200" dirty="0"/>
              <a:t>※</a:t>
            </a:r>
            <a:r>
              <a:rPr kumimoji="1" lang="ja-JP" altLang="en-US" sz="1200" dirty="0"/>
              <a:t>上記の価格には消費税は含まれておりません　</a:t>
            </a:r>
          </a:p>
        </p:txBody>
      </p:sp>
    </p:spTree>
    <p:extLst>
      <p:ext uri="{BB962C8B-B14F-4D97-AF65-F5344CB8AC3E}">
        <p14:creationId xmlns:p14="http://schemas.microsoft.com/office/powerpoint/2010/main" val="2596833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lvl="0" rtl="0"/>
            <a:r>
              <a:rPr lang="ja-JP" altLang="en-US" dirty="0">
                <a:ea typeface="メイリオ" panose="020B0604030504040204" pitchFamily="50" charset="-128"/>
                <a:cs typeface="Segoe UI Light" panose="020B0502040204020203" pitchFamily="34" charset="0"/>
              </a:rPr>
              <a:t>介護分野における技能実習、特定活動、特定技能制度（４）</a:t>
            </a:r>
          </a:p>
        </p:txBody>
      </p:sp>
      <p:graphicFrame>
        <p:nvGraphicFramePr>
          <p:cNvPr id="4" name="オブジェクト 3">
            <a:extLst>
              <a:ext uri="{FF2B5EF4-FFF2-40B4-BE49-F238E27FC236}">
                <a16:creationId xmlns:a16="http://schemas.microsoft.com/office/drawing/2014/main" id="{12E51E9F-165E-43D6-8492-C73DC5B10C94}"/>
              </a:ext>
            </a:extLst>
          </p:cNvPr>
          <p:cNvGraphicFramePr>
            <a:graphicFrameLocks noChangeAspect="1"/>
          </p:cNvGraphicFramePr>
          <p:nvPr>
            <p:extLst>
              <p:ext uri="{D42A27DB-BD31-4B8C-83A1-F6EECF244321}">
                <p14:modId xmlns:p14="http://schemas.microsoft.com/office/powerpoint/2010/main" val="3944277901"/>
              </p:ext>
            </p:extLst>
          </p:nvPr>
        </p:nvGraphicFramePr>
        <p:xfrm>
          <a:off x="868363" y="1803400"/>
          <a:ext cx="10483850" cy="4014788"/>
        </p:xfrm>
        <a:graphic>
          <a:graphicData uri="http://schemas.openxmlformats.org/presentationml/2006/ole">
            <mc:AlternateContent xmlns:mc="http://schemas.openxmlformats.org/markup-compatibility/2006">
              <mc:Choice xmlns:v="urn:schemas-microsoft-com:vml" Requires="v">
                <p:oleObj name="Worksheet" r:id="rId3" imgW="3530704" imgH="1352481" progId="Excel.Sheet.12">
                  <p:embed/>
                </p:oleObj>
              </mc:Choice>
              <mc:Fallback>
                <p:oleObj name="Worksheet" r:id="rId3" imgW="3530704" imgH="1352481" progId="Excel.Sheet.12">
                  <p:embed/>
                  <p:pic>
                    <p:nvPicPr>
                      <p:cNvPr id="0" name=""/>
                      <p:cNvPicPr/>
                      <p:nvPr/>
                    </p:nvPicPr>
                    <p:blipFill>
                      <a:blip r:embed="rId4"/>
                      <a:stretch>
                        <a:fillRect/>
                      </a:stretch>
                    </p:blipFill>
                    <p:spPr>
                      <a:xfrm>
                        <a:off x="868363" y="1803400"/>
                        <a:ext cx="10483850" cy="4014788"/>
                      </a:xfrm>
                      <a:prstGeom prst="rect">
                        <a:avLst/>
                      </a:prstGeom>
                    </p:spPr>
                  </p:pic>
                </p:oleObj>
              </mc:Fallback>
            </mc:AlternateContent>
          </a:graphicData>
        </a:graphic>
      </p:graphicFrame>
    </p:spTree>
    <p:extLst>
      <p:ext uri="{BB962C8B-B14F-4D97-AF65-F5344CB8AC3E}">
        <p14:creationId xmlns:p14="http://schemas.microsoft.com/office/powerpoint/2010/main" val="13286760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526279" y="572993"/>
            <a:ext cx="6270511" cy="552069"/>
          </a:xfrm>
        </p:spPr>
        <p:txBody>
          <a:bodyPr rtlCol="0">
            <a:normAutofit/>
          </a:bodyPr>
          <a:lstStyle/>
          <a:p>
            <a:pPr rtl="0"/>
            <a:r>
              <a:rPr lang="ja-JP" altLang="en-US" dirty="0">
                <a:ea typeface="メイリオ" panose="020B0604030504040204" pitchFamily="50" charset="-128"/>
                <a:cs typeface="Segoe UI Light" panose="020B0502040204020203" pitchFamily="34" charset="0"/>
              </a:rPr>
              <a:t>技能実習の申込から受入れまでの流れ</a:t>
            </a:r>
          </a:p>
        </p:txBody>
      </p:sp>
      <p:sp>
        <p:nvSpPr>
          <p:cNvPr id="26" name="テキスト ボックス 25">
            <a:extLst>
              <a:ext uri="{FF2B5EF4-FFF2-40B4-BE49-F238E27FC236}">
                <a16:creationId xmlns:a16="http://schemas.microsoft.com/office/drawing/2014/main" id="{D41DB65F-97BD-41FB-AB3D-1AA5A54FDE44}"/>
              </a:ext>
            </a:extLst>
          </p:cNvPr>
          <p:cNvSpPr txBox="1"/>
          <p:nvPr/>
        </p:nvSpPr>
        <p:spPr>
          <a:xfrm>
            <a:off x="1644404" y="1486991"/>
            <a:ext cx="3352799" cy="369332"/>
          </a:xfrm>
          <a:prstGeom prst="rect">
            <a:avLst/>
          </a:prstGeom>
          <a:solidFill>
            <a:srgbClr val="FFFF00"/>
          </a:solidFill>
        </p:spPr>
        <p:txBody>
          <a:bodyPr wrap="square">
            <a:spAutoFit/>
          </a:bodyPr>
          <a:lstStyle/>
          <a:p>
            <a:r>
              <a:rPr lang="ja-JP" altLang="en-US" dirty="0"/>
              <a:t>　　　　介護施設</a:t>
            </a:r>
          </a:p>
        </p:txBody>
      </p:sp>
      <p:sp>
        <p:nvSpPr>
          <p:cNvPr id="11" name="テキスト ボックス 10">
            <a:extLst>
              <a:ext uri="{FF2B5EF4-FFF2-40B4-BE49-F238E27FC236}">
                <a16:creationId xmlns:a16="http://schemas.microsoft.com/office/drawing/2014/main" id="{F6DF212D-8296-429D-AAFB-C62270E9098C}"/>
              </a:ext>
            </a:extLst>
          </p:cNvPr>
          <p:cNvSpPr txBox="1"/>
          <p:nvPr/>
        </p:nvSpPr>
        <p:spPr>
          <a:xfrm rot="10800000" flipV="1">
            <a:off x="8172450" y="1737587"/>
            <a:ext cx="2581275" cy="369317"/>
          </a:xfrm>
          <a:prstGeom prst="rect">
            <a:avLst/>
          </a:prstGeom>
          <a:solidFill>
            <a:srgbClr val="FFC000"/>
          </a:solidFill>
        </p:spPr>
        <p:txBody>
          <a:bodyPr wrap="square" rtlCol="0">
            <a:spAutoFit/>
          </a:bodyPr>
          <a:lstStyle/>
          <a:p>
            <a:r>
              <a:rPr kumimoji="1" lang="ja-JP" altLang="en-US" dirty="0"/>
              <a:t>日本での実習希望者</a:t>
            </a:r>
          </a:p>
        </p:txBody>
      </p:sp>
      <p:sp>
        <p:nvSpPr>
          <p:cNvPr id="12" name="テキスト ボックス 11">
            <a:extLst>
              <a:ext uri="{FF2B5EF4-FFF2-40B4-BE49-F238E27FC236}">
                <a16:creationId xmlns:a16="http://schemas.microsoft.com/office/drawing/2014/main" id="{323E7C46-F7AB-4536-883A-9628F964F64C}"/>
              </a:ext>
            </a:extLst>
          </p:cNvPr>
          <p:cNvSpPr txBox="1"/>
          <p:nvPr/>
        </p:nvSpPr>
        <p:spPr>
          <a:xfrm>
            <a:off x="8172450" y="3907497"/>
            <a:ext cx="2581275" cy="369332"/>
          </a:xfrm>
          <a:prstGeom prst="rect">
            <a:avLst/>
          </a:prstGeom>
          <a:solidFill>
            <a:srgbClr val="FFC000"/>
          </a:solidFill>
        </p:spPr>
        <p:txBody>
          <a:bodyPr wrap="square" rtlCol="0">
            <a:spAutoFit/>
          </a:bodyPr>
          <a:lstStyle/>
          <a:p>
            <a:r>
              <a:rPr kumimoji="1" lang="ja-JP" altLang="en-US" dirty="0"/>
              <a:t>　各国送出し機関</a:t>
            </a:r>
          </a:p>
        </p:txBody>
      </p:sp>
      <p:sp>
        <p:nvSpPr>
          <p:cNvPr id="15" name="テキスト ボックス 14">
            <a:extLst>
              <a:ext uri="{FF2B5EF4-FFF2-40B4-BE49-F238E27FC236}">
                <a16:creationId xmlns:a16="http://schemas.microsoft.com/office/drawing/2014/main" id="{43B07F2B-0E86-4197-82E5-B1FD6768D752}"/>
              </a:ext>
            </a:extLst>
          </p:cNvPr>
          <p:cNvSpPr txBox="1"/>
          <p:nvPr/>
        </p:nvSpPr>
        <p:spPr>
          <a:xfrm>
            <a:off x="3162300" y="3907497"/>
            <a:ext cx="1857375" cy="369332"/>
          </a:xfrm>
          <a:prstGeom prst="rect">
            <a:avLst/>
          </a:prstGeom>
          <a:solidFill>
            <a:srgbClr val="FFFF00"/>
          </a:solidFill>
        </p:spPr>
        <p:txBody>
          <a:bodyPr wrap="square" rtlCol="0">
            <a:spAutoFit/>
          </a:bodyPr>
          <a:lstStyle/>
          <a:p>
            <a:r>
              <a:rPr kumimoji="1" lang="ja-JP" altLang="en-US" dirty="0"/>
              <a:t>組合等監理団体</a:t>
            </a:r>
          </a:p>
        </p:txBody>
      </p:sp>
      <p:sp>
        <p:nvSpPr>
          <p:cNvPr id="16" name="テキスト ボックス 15">
            <a:extLst>
              <a:ext uri="{FF2B5EF4-FFF2-40B4-BE49-F238E27FC236}">
                <a16:creationId xmlns:a16="http://schemas.microsoft.com/office/drawing/2014/main" id="{A688473F-1015-42AA-85C5-D10892DE85F8}"/>
              </a:ext>
            </a:extLst>
          </p:cNvPr>
          <p:cNvSpPr txBox="1"/>
          <p:nvPr/>
        </p:nvSpPr>
        <p:spPr>
          <a:xfrm>
            <a:off x="1666876" y="6077407"/>
            <a:ext cx="3352800" cy="369332"/>
          </a:xfrm>
          <a:prstGeom prst="rect">
            <a:avLst/>
          </a:prstGeom>
          <a:solidFill>
            <a:srgbClr val="FFFF00"/>
          </a:solidFill>
        </p:spPr>
        <p:txBody>
          <a:bodyPr wrap="square" rtlCol="0">
            <a:spAutoFit/>
          </a:bodyPr>
          <a:lstStyle/>
          <a:p>
            <a:r>
              <a:rPr kumimoji="1" lang="ja-JP" altLang="en-US" dirty="0"/>
              <a:t>　外国人技能実習機構</a:t>
            </a:r>
          </a:p>
        </p:txBody>
      </p:sp>
      <p:cxnSp>
        <p:nvCxnSpPr>
          <p:cNvPr id="18" name="直線矢印コネクタ 17">
            <a:extLst>
              <a:ext uri="{FF2B5EF4-FFF2-40B4-BE49-F238E27FC236}">
                <a16:creationId xmlns:a16="http://schemas.microsoft.com/office/drawing/2014/main" id="{7B17319C-39E7-4EA1-BAAD-EA40FB6A4A2B}"/>
              </a:ext>
            </a:extLst>
          </p:cNvPr>
          <p:cNvCxnSpPr>
            <a:cxnSpLocks/>
          </p:cNvCxnSpPr>
          <p:nvPr/>
        </p:nvCxnSpPr>
        <p:spPr>
          <a:xfrm>
            <a:off x="1821955" y="1856323"/>
            <a:ext cx="0" cy="42210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A3C16EC8-FC09-4312-B98F-AC97B429F8E3}"/>
              </a:ext>
            </a:extLst>
          </p:cNvPr>
          <p:cNvCxnSpPr>
            <a:cxnSpLocks/>
          </p:cNvCxnSpPr>
          <p:nvPr/>
        </p:nvCxnSpPr>
        <p:spPr>
          <a:xfrm flipV="1">
            <a:off x="2350741" y="1856323"/>
            <a:ext cx="0" cy="42210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a:extLst>
              <a:ext uri="{FF2B5EF4-FFF2-40B4-BE49-F238E27FC236}">
                <a16:creationId xmlns:a16="http://schemas.microsoft.com/office/drawing/2014/main" id="{2A3F1427-2446-45D0-AA8E-CB367F3B6889}"/>
              </a:ext>
            </a:extLst>
          </p:cNvPr>
          <p:cNvCxnSpPr>
            <a:cxnSpLocks/>
          </p:cNvCxnSpPr>
          <p:nvPr/>
        </p:nvCxnSpPr>
        <p:spPr>
          <a:xfrm>
            <a:off x="3495675" y="2106919"/>
            <a:ext cx="0" cy="18005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a:extLst>
              <a:ext uri="{FF2B5EF4-FFF2-40B4-BE49-F238E27FC236}">
                <a16:creationId xmlns:a16="http://schemas.microsoft.com/office/drawing/2014/main" id="{B7F1D806-782B-4845-9BE4-7E72B9A78D9B}"/>
              </a:ext>
            </a:extLst>
          </p:cNvPr>
          <p:cNvCxnSpPr>
            <a:cxnSpLocks/>
          </p:cNvCxnSpPr>
          <p:nvPr/>
        </p:nvCxnSpPr>
        <p:spPr>
          <a:xfrm flipH="1" flipV="1">
            <a:off x="4350086" y="1856323"/>
            <a:ext cx="9525" cy="20511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a:extLst>
              <a:ext uri="{FF2B5EF4-FFF2-40B4-BE49-F238E27FC236}">
                <a16:creationId xmlns:a16="http://schemas.microsoft.com/office/drawing/2014/main" id="{DF2DB10E-03E5-4DB2-B266-02CFBBFCB98E}"/>
              </a:ext>
            </a:extLst>
          </p:cNvPr>
          <p:cNvCxnSpPr>
            <a:cxnSpLocks/>
          </p:cNvCxnSpPr>
          <p:nvPr/>
        </p:nvCxnSpPr>
        <p:spPr>
          <a:xfrm>
            <a:off x="3495675" y="4294435"/>
            <a:ext cx="0" cy="17829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a:extLst>
              <a:ext uri="{FF2B5EF4-FFF2-40B4-BE49-F238E27FC236}">
                <a16:creationId xmlns:a16="http://schemas.microsoft.com/office/drawing/2014/main" id="{6442D7BF-E4A7-4F00-BD45-3C2FFA9CF66B}"/>
              </a:ext>
            </a:extLst>
          </p:cNvPr>
          <p:cNvCxnSpPr>
            <a:cxnSpLocks/>
          </p:cNvCxnSpPr>
          <p:nvPr/>
        </p:nvCxnSpPr>
        <p:spPr>
          <a:xfrm flipV="1">
            <a:off x="4400550" y="4276831"/>
            <a:ext cx="0" cy="1800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a:extLst>
              <a:ext uri="{FF2B5EF4-FFF2-40B4-BE49-F238E27FC236}">
                <a16:creationId xmlns:a16="http://schemas.microsoft.com/office/drawing/2014/main" id="{12F14344-EDEE-4E84-9FDD-78C7A7EEB4F4}"/>
              </a:ext>
            </a:extLst>
          </p:cNvPr>
          <p:cNvCxnSpPr>
            <a:cxnSpLocks/>
          </p:cNvCxnSpPr>
          <p:nvPr/>
        </p:nvCxnSpPr>
        <p:spPr>
          <a:xfrm>
            <a:off x="5019675" y="3993527"/>
            <a:ext cx="31527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20B0AFD2-E2A0-47AF-A30A-2F909DCD38E2}"/>
              </a:ext>
            </a:extLst>
          </p:cNvPr>
          <p:cNvCxnSpPr>
            <a:cxnSpLocks/>
          </p:cNvCxnSpPr>
          <p:nvPr/>
        </p:nvCxnSpPr>
        <p:spPr>
          <a:xfrm flipH="1">
            <a:off x="5019675" y="4228918"/>
            <a:ext cx="31527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a:extLst>
              <a:ext uri="{FF2B5EF4-FFF2-40B4-BE49-F238E27FC236}">
                <a16:creationId xmlns:a16="http://schemas.microsoft.com/office/drawing/2014/main" id="{1F5CFD70-0178-467C-9471-301509DFA455}"/>
              </a:ext>
            </a:extLst>
          </p:cNvPr>
          <p:cNvCxnSpPr>
            <a:cxnSpLocks/>
          </p:cNvCxnSpPr>
          <p:nvPr/>
        </p:nvCxnSpPr>
        <p:spPr>
          <a:xfrm>
            <a:off x="10296525" y="2106919"/>
            <a:ext cx="0" cy="18005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31A1C04F-0E95-4611-8D37-88F6B91D8920}"/>
              </a:ext>
            </a:extLst>
          </p:cNvPr>
          <p:cNvCxnSpPr/>
          <p:nvPr/>
        </p:nvCxnSpPr>
        <p:spPr>
          <a:xfrm flipV="1">
            <a:off x="8858250" y="2106919"/>
            <a:ext cx="0" cy="18005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E695B9D2-BB11-43AB-929A-067BB150E65C}"/>
              </a:ext>
            </a:extLst>
          </p:cNvPr>
          <p:cNvSpPr txBox="1"/>
          <p:nvPr/>
        </p:nvSpPr>
        <p:spPr>
          <a:xfrm>
            <a:off x="1070311" y="2647652"/>
            <a:ext cx="738664" cy="2848273"/>
          </a:xfrm>
          <a:prstGeom prst="rect">
            <a:avLst/>
          </a:prstGeom>
          <a:noFill/>
        </p:spPr>
        <p:txBody>
          <a:bodyPr vert="eaVert" wrap="square" rtlCol="0">
            <a:spAutoFit/>
          </a:bodyPr>
          <a:lstStyle/>
          <a:p>
            <a:r>
              <a:rPr kumimoji="1" lang="ja-JP" altLang="en-US" dirty="0"/>
              <a:t>②技能実習計画の認定申請</a:t>
            </a:r>
            <a:endParaRPr kumimoji="1" lang="en-US" altLang="ja-JP" dirty="0"/>
          </a:p>
          <a:p>
            <a:endParaRPr kumimoji="1" lang="ja-JP" altLang="en-US" dirty="0"/>
          </a:p>
        </p:txBody>
      </p:sp>
      <p:sp>
        <p:nvSpPr>
          <p:cNvPr id="65" name="テキスト ボックス 64">
            <a:extLst>
              <a:ext uri="{FF2B5EF4-FFF2-40B4-BE49-F238E27FC236}">
                <a16:creationId xmlns:a16="http://schemas.microsoft.com/office/drawing/2014/main" id="{49EA9B45-66F0-4424-9A0B-BB876DAC9D00}"/>
              </a:ext>
            </a:extLst>
          </p:cNvPr>
          <p:cNvSpPr txBox="1"/>
          <p:nvPr/>
        </p:nvSpPr>
        <p:spPr>
          <a:xfrm>
            <a:off x="2293284" y="2653514"/>
            <a:ext cx="461665" cy="2543175"/>
          </a:xfrm>
          <a:prstGeom prst="rect">
            <a:avLst/>
          </a:prstGeom>
          <a:noFill/>
        </p:spPr>
        <p:txBody>
          <a:bodyPr vert="eaVert" wrap="square" rtlCol="0">
            <a:spAutoFit/>
          </a:bodyPr>
          <a:lstStyle/>
          <a:p>
            <a:r>
              <a:rPr kumimoji="1" lang="ja-JP" altLang="en-US" dirty="0"/>
              <a:t>認定・指導監督      </a:t>
            </a:r>
          </a:p>
        </p:txBody>
      </p:sp>
      <p:sp>
        <p:nvSpPr>
          <p:cNvPr id="66" name="テキスト ボックス 65">
            <a:extLst>
              <a:ext uri="{FF2B5EF4-FFF2-40B4-BE49-F238E27FC236}">
                <a16:creationId xmlns:a16="http://schemas.microsoft.com/office/drawing/2014/main" id="{4B05BB31-68F5-4307-A399-D0A4197BAB98}"/>
              </a:ext>
            </a:extLst>
          </p:cNvPr>
          <p:cNvSpPr txBox="1"/>
          <p:nvPr/>
        </p:nvSpPr>
        <p:spPr>
          <a:xfrm>
            <a:off x="5724526" y="3654980"/>
            <a:ext cx="2076441" cy="369332"/>
          </a:xfrm>
          <a:prstGeom prst="rect">
            <a:avLst/>
          </a:prstGeom>
          <a:noFill/>
        </p:spPr>
        <p:txBody>
          <a:bodyPr wrap="square" rtlCol="0">
            <a:spAutoFit/>
          </a:bodyPr>
          <a:lstStyle/>
          <a:p>
            <a:r>
              <a:rPr kumimoji="1" lang="ja-JP" altLang="en-US" dirty="0"/>
              <a:t>②実習生要請</a:t>
            </a:r>
          </a:p>
        </p:txBody>
      </p:sp>
      <p:sp>
        <p:nvSpPr>
          <p:cNvPr id="67" name="テキスト ボックス 66">
            <a:extLst>
              <a:ext uri="{FF2B5EF4-FFF2-40B4-BE49-F238E27FC236}">
                <a16:creationId xmlns:a16="http://schemas.microsoft.com/office/drawing/2014/main" id="{748C4C52-5273-46FD-A3AC-DFF8D05C9B60}"/>
              </a:ext>
            </a:extLst>
          </p:cNvPr>
          <p:cNvSpPr txBox="1"/>
          <p:nvPr/>
        </p:nvSpPr>
        <p:spPr>
          <a:xfrm>
            <a:off x="5724526" y="4291115"/>
            <a:ext cx="2152643" cy="369332"/>
          </a:xfrm>
          <a:prstGeom prst="rect">
            <a:avLst/>
          </a:prstGeom>
          <a:noFill/>
        </p:spPr>
        <p:txBody>
          <a:bodyPr wrap="square" rtlCol="0">
            <a:spAutoFit/>
          </a:bodyPr>
          <a:lstStyle/>
          <a:p>
            <a:r>
              <a:rPr kumimoji="1" lang="ja-JP" altLang="en-US" dirty="0"/>
              <a:t>⑤実習生の送出し</a:t>
            </a:r>
          </a:p>
        </p:txBody>
      </p:sp>
      <p:sp>
        <p:nvSpPr>
          <p:cNvPr id="68" name="テキスト ボックス 67">
            <a:extLst>
              <a:ext uri="{FF2B5EF4-FFF2-40B4-BE49-F238E27FC236}">
                <a16:creationId xmlns:a16="http://schemas.microsoft.com/office/drawing/2014/main" id="{8249D5CB-7BF3-4D1E-925E-803573147FBB}"/>
              </a:ext>
            </a:extLst>
          </p:cNvPr>
          <p:cNvSpPr txBox="1"/>
          <p:nvPr/>
        </p:nvSpPr>
        <p:spPr>
          <a:xfrm>
            <a:off x="4988260" y="1972559"/>
            <a:ext cx="2076418" cy="1638910"/>
          </a:xfrm>
          <a:prstGeom prst="rect">
            <a:avLst/>
          </a:prstGeom>
          <a:solidFill>
            <a:schemeClr val="accent1"/>
          </a:solidFill>
        </p:spPr>
        <p:txBody>
          <a:bodyPr wrap="square" rtlCol="0">
            <a:spAutoFit/>
          </a:bodyPr>
          <a:lstStyle/>
          <a:p>
            <a:r>
              <a:rPr kumimoji="1" lang="ja-JP" altLang="en-US" dirty="0"/>
              <a:t>⑥実習生の受入</a:t>
            </a:r>
            <a:endParaRPr kumimoji="1" lang="en-US" altLang="ja-JP" dirty="0"/>
          </a:p>
          <a:p>
            <a:endParaRPr kumimoji="1" lang="en-US" altLang="ja-JP" dirty="0"/>
          </a:p>
          <a:p>
            <a:r>
              <a:rPr kumimoji="1" lang="ja-JP" altLang="en-US" dirty="0"/>
              <a:t>入国後研修実施</a:t>
            </a:r>
            <a:endParaRPr kumimoji="1" lang="en-US" altLang="ja-JP" dirty="0"/>
          </a:p>
          <a:p>
            <a:r>
              <a:rPr kumimoji="1" lang="ja-JP" altLang="en-US" dirty="0"/>
              <a:t>●１ヶ月超</a:t>
            </a:r>
            <a:endParaRPr kumimoji="1" lang="en-US" altLang="ja-JP" dirty="0"/>
          </a:p>
          <a:p>
            <a:r>
              <a:rPr kumimoji="1" lang="ja-JP" altLang="en-US" dirty="0"/>
              <a:t>●</a:t>
            </a:r>
            <a:r>
              <a:rPr kumimoji="1" lang="en-US" altLang="ja-JP" dirty="0"/>
              <a:t>168</a:t>
            </a:r>
            <a:r>
              <a:rPr kumimoji="1" lang="ja-JP" altLang="en-US" dirty="0"/>
              <a:t>時間超</a:t>
            </a:r>
            <a:endParaRPr kumimoji="1" lang="en-US" altLang="ja-JP" dirty="0"/>
          </a:p>
          <a:p>
            <a:r>
              <a:rPr kumimoji="1" lang="ja-JP" altLang="en-US" sz="1050" dirty="0"/>
              <a:t>（日本語・介護技能）</a:t>
            </a:r>
          </a:p>
        </p:txBody>
      </p:sp>
      <p:sp>
        <p:nvSpPr>
          <p:cNvPr id="69" name="テキスト ボックス 68">
            <a:extLst>
              <a:ext uri="{FF2B5EF4-FFF2-40B4-BE49-F238E27FC236}">
                <a16:creationId xmlns:a16="http://schemas.microsoft.com/office/drawing/2014/main" id="{DBA50F60-A40A-4A84-A2F3-B065ACAB1094}"/>
              </a:ext>
            </a:extLst>
          </p:cNvPr>
          <p:cNvSpPr txBox="1"/>
          <p:nvPr/>
        </p:nvSpPr>
        <p:spPr>
          <a:xfrm>
            <a:off x="8247236" y="2130314"/>
            <a:ext cx="461665" cy="1361910"/>
          </a:xfrm>
          <a:prstGeom prst="rect">
            <a:avLst/>
          </a:prstGeom>
          <a:noFill/>
        </p:spPr>
        <p:txBody>
          <a:bodyPr vert="eaVert" wrap="square" rtlCol="0">
            <a:spAutoFit/>
          </a:bodyPr>
          <a:lstStyle/>
          <a:p>
            <a:r>
              <a:rPr kumimoji="1" lang="ja-JP" altLang="en-US" dirty="0"/>
              <a:t>③採用募集</a:t>
            </a:r>
          </a:p>
        </p:txBody>
      </p:sp>
      <p:sp>
        <p:nvSpPr>
          <p:cNvPr id="70" name="テキスト ボックス 69">
            <a:extLst>
              <a:ext uri="{FF2B5EF4-FFF2-40B4-BE49-F238E27FC236}">
                <a16:creationId xmlns:a16="http://schemas.microsoft.com/office/drawing/2014/main" id="{9D320B7E-CFDF-4542-ACD2-5E476648646E}"/>
              </a:ext>
            </a:extLst>
          </p:cNvPr>
          <p:cNvSpPr txBox="1"/>
          <p:nvPr/>
        </p:nvSpPr>
        <p:spPr>
          <a:xfrm>
            <a:off x="10366734" y="2074019"/>
            <a:ext cx="461665" cy="1752967"/>
          </a:xfrm>
          <a:prstGeom prst="rect">
            <a:avLst/>
          </a:prstGeom>
          <a:noFill/>
        </p:spPr>
        <p:txBody>
          <a:bodyPr vert="eaVert" wrap="square" rtlCol="0">
            <a:spAutoFit/>
          </a:bodyPr>
          <a:lstStyle/>
          <a:p>
            <a:r>
              <a:rPr kumimoji="1" lang="ja-JP" altLang="en-US" dirty="0"/>
              <a:t>④採用</a:t>
            </a:r>
          </a:p>
        </p:txBody>
      </p:sp>
      <p:sp>
        <p:nvSpPr>
          <p:cNvPr id="71" name="テキスト ボックス 70">
            <a:extLst>
              <a:ext uri="{FF2B5EF4-FFF2-40B4-BE49-F238E27FC236}">
                <a16:creationId xmlns:a16="http://schemas.microsoft.com/office/drawing/2014/main" id="{51A0B999-3D00-4CB0-A09F-33B26C0EF31A}"/>
              </a:ext>
            </a:extLst>
          </p:cNvPr>
          <p:cNvSpPr txBox="1"/>
          <p:nvPr/>
        </p:nvSpPr>
        <p:spPr>
          <a:xfrm>
            <a:off x="10540540" y="2831508"/>
            <a:ext cx="1322714" cy="1477328"/>
          </a:xfrm>
          <a:prstGeom prst="rect">
            <a:avLst/>
          </a:prstGeom>
          <a:solidFill>
            <a:schemeClr val="accent1"/>
          </a:solidFill>
        </p:spPr>
        <p:txBody>
          <a:bodyPr wrap="square" rtlCol="0">
            <a:spAutoFit/>
          </a:bodyPr>
          <a:lstStyle/>
          <a:p>
            <a:r>
              <a:rPr kumimoji="1" lang="ja-JP" altLang="en-US" dirty="0"/>
              <a:t>事前研修実施</a:t>
            </a:r>
            <a:endParaRPr kumimoji="1" lang="en-US" altLang="ja-JP" dirty="0"/>
          </a:p>
          <a:p>
            <a:r>
              <a:rPr kumimoji="1" lang="ja-JP" altLang="en-US" dirty="0"/>
              <a:t>●６ヶ月超</a:t>
            </a:r>
            <a:endParaRPr kumimoji="1" lang="en-US" altLang="ja-JP" dirty="0"/>
          </a:p>
          <a:p>
            <a:r>
              <a:rPr kumimoji="1" lang="ja-JP" altLang="en-US" dirty="0"/>
              <a:t>●</a:t>
            </a:r>
            <a:r>
              <a:rPr kumimoji="1" lang="en-US" altLang="ja-JP" dirty="0"/>
              <a:t>160</a:t>
            </a:r>
            <a:r>
              <a:rPr kumimoji="1" lang="ja-JP" altLang="en-US" dirty="0"/>
              <a:t>時間超</a:t>
            </a:r>
          </a:p>
        </p:txBody>
      </p:sp>
      <p:sp>
        <p:nvSpPr>
          <p:cNvPr id="72" name="テキスト ボックス 71">
            <a:extLst>
              <a:ext uri="{FF2B5EF4-FFF2-40B4-BE49-F238E27FC236}">
                <a16:creationId xmlns:a16="http://schemas.microsoft.com/office/drawing/2014/main" id="{1D1EB069-9363-44F7-8652-BAD3A8221833}"/>
              </a:ext>
            </a:extLst>
          </p:cNvPr>
          <p:cNvSpPr txBox="1"/>
          <p:nvPr/>
        </p:nvSpPr>
        <p:spPr>
          <a:xfrm>
            <a:off x="2849721" y="4301388"/>
            <a:ext cx="738664" cy="1786291"/>
          </a:xfrm>
          <a:prstGeom prst="rect">
            <a:avLst/>
          </a:prstGeom>
          <a:noFill/>
        </p:spPr>
        <p:txBody>
          <a:bodyPr vert="eaVert" wrap="square" rtlCol="0">
            <a:spAutoFit/>
          </a:bodyPr>
          <a:lstStyle/>
          <a:p>
            <a:r>
              <a:rPr kumimoji="1" lang="ja-JP" altLang="en-US" dirty="0"/>
              <a:t>事業の許可申請</a:t>
            </a:r>
            <a:endParaRPr kumimoji="1" lang="en-US" altLang="ja-JP" dirty="0"/>
          </a:p>
          <a:p>
            <a:endParaRPr kumimoji="1" lang="ja-JP" altLang="en-US" dirty="0"/>
          </a:p>
        </p:txBody>
      </p:sp>
      <p:sp>
        <p:nvSpPr>
          <p:cNvPr id="81" name="テキスト ボックス 80">
            <a:extLst>
              <a:ext uri="{FF2B5EF4-FFF2-40B4-BE49-F238E27FC236}">
                <a16:creationId xmlns:a16="http://schemas.microsoft.com/office/drawing/2014/main" id="{C2397BF3-322B-4B84-B7C8-B6139F14104F}"/>
              </a:ext>
            </a:extLst>
          </p:cNvPr>
          <p:cNvSpPr txBox="1"/>
          <p:nvPr/>
        </p:nvSpPr>
        <p:spPr>
          <a:xfrm>
            <a:off x="4090987" y="4291115"/>
            <a:ext cx="230367" cy="1477328"/>
          </a:xfrm>
          <a:prstGeom prst="rect">
            <a:avLst/>
          </a:prstGeom>
          <a:noFill/>
        </p:spPr>
        <p:txBody>
          <a:bodyPr wrap="square" rtlCol="0">
            <a:spAutoFit/>
          </a:bodyPr>
          <a:lstStyle/>
          <a:p>
            <a:r>
              <a:rPr kumimoji="1" lang="ja-JP" altLang="en-US" dirty="0"/>
              <a:t>許可・監督</a:t>
            </a:r>
          </a:p>
        </p:txBody>
      </p:sp>
      <p:sp>
        <p:nvSpPr>
          <p:cNvPr id="82" name="テキスト ボックス 81">
            <a:extLst>
              <a:ext uri="{FF2B5EF4-FFF2-40B4-BE49-F238E27FC236}">
                <a16:creationId xmlns:a16="http://schemas.microsoft.com/office/drawing/2014/main" id="{A6602322-92D7-465E-B199-53922E2AA933}"/>
              </a:ext>
            </a:extLst>
          </p:cNvPr>
          <p:cNvSpPr txBox="1"/>
          <p:nvPr/>
        </p:nvSpPr>
        <p:spPr>
          <a:xfrm>
            <a:off x="3034011" y="1925116"/>
            <a:ext cx="461665" cy="1623321"/>
          </a:xfrm>
          <a:prstGeom prst="rect">
            <a:avLst/>
          </a:prstGeom>
          <a:noFill/>
        </p:spPr>
        <p:txBody>
          <a:bodyPr vert="eaVert" wrap="square" rtlCol="0">
            <a:spAutoFit/>
          </a:bodyPr>
          <a:lstStyle/>
          <a:p>
            <a:r>
              <a:rPr kumimoji="1" lang="ja-JP" altLang="en-US" dirty="0"/>
              <a:t>①実習生申込</a:t>
            </a:r>
          </a:p>
        </p:txBody>
      </p:sp>
      <p:sp>
        <p:nvSpPr>
          <p:cNvPr id="84" name="テキスト ボックス 83">
            <a:extLst>
              <a:ext uri="{FF2B5EF4-FFF2-40B4-BE49-F238E27FC236}">
                <a16:creationId xmlns:a16="http://schemas.microsoft.com/office/drawing/2014/main" id="{AFEDF871-6B1F-4209-82F5-FF2392DD1B2E}"/>
              </a:ext>
            </a:extLst>
          </p:cNvPr>
          <p:cNvSpPr txBox="1"/>
          <p:nvPr/>
        </p:nvSpPr>
        <p:spPr>
          <a:xfrm>
            <a:off x="3299490" y="2811269"/>
            <a:ext cx="738664" cy="1276185"/>
          </a:xfrm>
          <a:prstGeom prst="rect">
            <a:avLst/>
          </a:prstGeom>
          <a:noFill/>
        </p:spPr>
        <p:txBody>
          <a:bodyPr vert="eaVert" wrap="square" rtlCol="0">
            <a:spAutoFit/>
          </a:bodyPr>
          <a:lstStyle/>
          <a:p>
            <a:r>
              <a:rPr kumimoji="1" lang="ja-JP" altLang="en-US" dirty="0"/>
              <a:t>人材要請</a:t>
            </a:r>
            <a:endParaRPr kumimoji="1" lang="en-US" altLang="ja-JP" dirty="0"/>
          </a:p>
          <a:p>
            <a:endParaRPr kumimoji="1" lang="ja-JP" altLang="en-US" dirty="0"/>
          </a:p>
        </p:txBody>
      </p:sp>
      <p:sp>
        <p:nvSpPr>
          <p:cNvPr id="105" name="テキスト ボックス 104">
            <a:extLst>
              <a:ext uri="{FF2B5EF4-FFF2-40B4-BE49-F238E27FC236}">
                <a16:creationId xmlns:a16="http://schemas.microsoft.com/office/drawing/2014/main" id="{D42D0E72-EEED-4C62-A87A-C867A98EE796}"/>
              </a:ext>
            </a:extLst>
          </p:cNvPr>
          <p:cNvSpPr txBox="1"/>
          <p:nvPr/>
        </p:nvSpPr>
        <p:spPr>
          <a:xfrm>
            <a:off x="6596062" y="4953945"/>
            <a:ext cx="3219440" cy="369332"/>
          </a:xfrm>
          <a:prstGeom prst="rect">
            <a:avLst/>
          </a:prstGeom>
          <a:noFill/>
        </p:spPr>
        <p:txBody>
          <a:bodyPr wrap="square" rtlCol="0">
            <a:spAutoFit/>
          </a:bodyPr>
          <a:lstStyle/>
          <a:p>
            <a:r>
              <a:rPr kumimoji="1" lang="ja-JP" altLang="en-US" dirty="0"/>
              <a:t>計画認定後在留資格取得後</a:t>
            </a:r>
          </a:p>
        </p:txBody>
      </p:sp>
      <p:pic>
        <p:nvPicPr>
          <p:cNvPr id="3" name="グラフィックス 2" descr="地球: アジア">
            <a:extLst>
              <a:ext uri="{FF2B5EF4-FFF2-40B4-BE49-F238E27FC236}">
                <a16:creationId xmlns:a16="http://schemas.microsoft.com/office/drawing/2014/main" id="{8B560B82-947D-4E24-A075-B3DA261538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123971" y="1534723"/>
            <a:ext cx="914400" cy="914400"/>
          </a:xfrm>
          <a:prstGeom prst="rect">
            <a:avLst/>
          </a:prstGeom>
        </p:spPr>
      </p:pic>
    </p:spTree>
    <p:extLst>
      <p:ext uri="{BB962C8B-B14F-4D97-AF65-F5344CB8AC3E}">
        <p14:creationId xmlns:p14="http://schemas.microsoft.com/office/powerpoint/2010/main" val="7276681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rtlCol="0"/>
          <a:lstStyle/>
          <a:p>
            <a:pPr rtl="0"/>
            <a:r>
              <a:rPr lang="ja-JP" altLang="en-US" dirty="0">
                <a:ea typeface="メイリオ" panose="020B0604030504040204" pitchFamily="50" charset="-128"/>
                <a:cs typeface="Segoe UI Light" panose="020B0502040204020203" pitchFamily="34" charset="0"/>
              </a:rPr>
              <a:t>特定活動（インターンシップ）の申込から受入れまでの流れ</a:t>
            </a:r>
          </a:p>
        </p:txBody>
      </p:sp>
      <p:sp>
        <p:nvSpPr>
          <p:cNvPr id="2" name="テキスト ボックス 1">
            <a:extLst>
              <a:ext uri="{FF2B5EF4-FFF2-40B4-BE49-F238E27FC236}">
                <a16:creationId xmlns:a16="http://schemas.microsoft.com/office/drawing/2014/main" id="{AF429F8A-B29D-4DF4-B280-07DE79EAFC13}"/>
              </a:ext>
            </a:extLst>
          </p:cNvPr>
          <p:cNvSpPr txBox="1"/>
          <p:nvPr/>
        </p:nvSpPr>
        <p:spPr>
          <a:xfrm>
            <a:off x="1859679" y="2047875"/>
            <a:ext cx="1578845" cy="369332"/>
          </a:xfrm>
          <a:prstGeom prst="rect">
            <a:avLst/>
          </a:prstGeom>
          <a:solidFill>
            <a:srgbClr val="FFC000"/>
          </a:solidFill>
        </p:spPr>
        <p:txBody>
          <a:bodyPr wrap="square" rtlCol="0">
            <a:spAutoFit/>
          </a:bodyPr>
          <a:lstStyle/>
          <a:p>
            <a:r>
              <a:rPr kumimoji="1" lang="ja-JP" altLang="en-US" dirty="0"/>
              <a:t>介護施設</a:t>
            </a:r>
          </a:p>
        </p:txBody>
      </p:sp>
      <p:sp>
        <p:nvSpPr>
          <p:cNvPr id="3" name="テキスト ボックス 2">
            <a:extLst>
              <a:ext uri="{FF2B5EF4-FFF2-40B4-BE49-F238E27FC236}">
                <a16:creationId xmlns:a16="http://schemas.microsoft.com/office/drawing/2014/main" id="{C32AEEAB-D03F-4CC3-9D27-8931BD8359B6}"/>
              </a:ext>
            </a:extLst>
          </p:cNvPr>
          <p:cNvSpPr txBox="1"/>
          <p:nvPr/>
        </p:nvSpPr>
        <p:spPr>
          <a:xfrm>
            <a:off x="1859679" y="4848108"/>
            <a:ext cx="1654637" cy="646331"/>
          </a:xfrm>
          <a:prstGeom prst="rect">
            <a:avLst/>
          </a:prstGeom>
          <a:solidFill>
            <a:srgbClr val="FFC000"/>
          </a:solidFill>
        </p:spPr>
        <p:txBody>
          <a:bodyPr wrap="square" rtlCol="0">
            <a:spAutoFit/>
          </a:bodyPr>
          <a:lstStyle/>
          <a:p>
            <a:r>
              <a:rPr kumimoji="1" lang="ja-JP" altLang="en-US" dirty="0"/>
              <a:t>出入国在留管理庁</a:t>
            </a:r>
          </a:p>
        </p:txBody>
      </p:sp>
      <p:sp>
        <p:nvSpPr>
          <p:cNvPr id="4" name="テキスト ボックス 3">
            <a:extLst>
              <a:ext uri="{FF2B5EF4-FFF2-40B4-BE49-F238E27FC236}">
                <a16:creationId xmlns:a16="http://schemas.microsoft.com/office/drawing/2014/main" id="{39E34917-B5A1-4E45-8171-2E790EAA08B9}"/>
              </a:ext>
            </a:extLst>
          </p:cNvPr>
          <p:cNvSpPr txBox="1"/>
          <p:nvPr/>
        </p:nvSpPr>
        <p:spPr>
          <a:xfrm>
            <a:off x="7962900" y="2047875"/>
            <a:ext cx="2590800" cy="369332"/>
          </a:xfrm>
          <a:prstGeom prst="rect">
            <a:avLst/>
          </a:prstGeom>
          <a:solidFill>
            <a:srgbClr val="FFC000"/>
          </a:solidFill>
        </p:spPr>
        <p:txBody>
          <a:bodyPr wrap="square" rtlCol="0">
            <a:spAutoFit/>
          </a:bodyPr>
          <a:lstStyle/>
          <a:p>
            <a:r>
              <a:rPr kumimoji="1" lang="ja-JP" altLang="en-US" dirty="0"/>
              <a:t>海外の大学等専門学校</a:t>
            </a:r>
          </a:p>
        </p:txBody>
      </p:sp>
      <p:sp>
        <p:nvSpPr>
          <p:cNvPr id="5" name="テキスト ボックス 4">
            <a:extLst>
              <a:ext uri="{FF2B5EF4-FFF2-40B4-BE49-F238E27FC236}">
                <a16:creationId xmlns:a16="http://schemas.microsoft.com/office/drawing/2014/main" id="{6CC51C35-064C-47BD-AB1C-CB610A83C1E9}"/>
              </a:ext>
            </a:extLst>
          </p:cNvPr>
          <p:cNvSpPr txBox="1"/>
          <p:nvPr/>
        </p:nvSpPr>
        <p:spPr>
          <a:xfrm>
            <a:off x="4752975" y="3448050"/>
            <a:ext cx="2724150" cy="369332"/>
          </a:xfrm>
          <a:prstGeom prst="rect">
            <a:avLst/>
          </a:prstGeom>
          <a:solidFill>
            <a:srgbClr val="FFC000"/>
          </a:solidFill>
        </p:spPr>
        <p:txBody>
          <a:bodyPr wrap="square" rtlCol="0">
            <a:spAutoFit/>
          </a:bodyPr>
          <a:lstStyle/>
          <a:p>
            <a:r>
              <a:rPr kumimoji="1" lang="ja-JP" altLang="en-US" dirty="0"/>
              <a:t>　コンサルタント</a:t>
            </a:r>
          </a:p>
        </p:txBody>
      </p:sp>
      <p:cxnSp>
        <p:nvCxnSpPr>
          <p:cNvPr id="7" name="直線矢印コネクタ 6">
            <a:extLst>
              <a:ext uri="{FF2B5EF4-FFF2-40B4-BE49-F238E27FC236}">
                <a16:creationId xmlns:a16="http://schemas.microsoft.com/office/drawing/2014/main" id="{D222217D-358B-4E38-8CB9-359AD507EF73}"/>
              </a:ext>
            </a:extLst>
          </p:cNvPr>
          <p:cNvCxnSpPr/>
          <p:nvPr/>
        </p:nvCxnSpPr>
        <p:spPr>
          <a:xfrm>
            <a:off x="3343276" y="2353598"/>
            <a:ext cx="2038350" cy="1030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95611D59-9DAD-4F0E-B8E3-53C27638041C}"/>
              </a:ext>
            </a:extLst>
          </p:cNvPr>
          <p:cNvCxnSpPr>
            <a:cxnSpLocks/>
          </p:cNvCxnSpPr>
          <p:nvPr/>
        </p:nvCxnSpPr>
        <p:spPr>
          <a:xfrm flipV="1">
            <a:off x="6419850" y="2417207"/>
            <a:ext cx="1724025" cy="1030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B9F5C0E4-C967-465C-A3F0-E22D4F44C67F}"/>
              </a:ext>
            </a:extLst>
          </p:cNvPr>
          <p:cNvCxnSpPr/>
          <p:nvPr/>
        </p:nvCxnSpPr>
        <p:spPr>
          <a:xfrm>
            <a:off x="2809875" y="2543175"/>
            <a:ext cx="0" cy="23050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8A1B11A7-13D9-4470-9CB6-7E7E03E61CA1}"/>
              </a:ext>
            </a:extLst>
          </p:cNvPr>
          <p:cNvCxnSpPr>
            <a:cxnSpLocks/>
          </p:cNvCxnSpPr>
          <p:nvPr/>
        </p:nvCxnSpPr>
        <p:spPr>
          <a:xfrm>
            <a:off x="3552825" y="2259271"/>
            <a:ext cx="423386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C12CA0E1-BA15-4EFB-BB39-54DA99ABAD1A}"/>
              </a:ext>
            </a:extLst>
          </p:cNvPr>
          <p:cNvCxnSpPr>
            <a:cxnSpLocks/>
          </p:cNvCxnSpPr>
          <p:nvPr/>
        </p:nvCxnSpPr>
        <p:spPr>
          <a:xfrm flipH="1" flipV="1">
            <a:off x="3052763" y="2496012"/>
            <a:ext cx="1924051" cy="9903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B8D85EDD-9C0A-4F3A-BB5C-1FC224022D82}"/>
              </a:ext>
            </a:extLst>
          </p:cNvPr>
          <p:cNvSpPr txBox="1"/>
          <p:nvPr/>
        </p:nvSpPr>
        <p:spPr>
          <a:xfrm>
            <a:off x="2388594" y="2749747"/>
            <a:ext cx="461665" cy="2023598"/>
          </a:xfrm>
          <a:prstGeom prst="rect">
            <a:avLst/>
          </a:prstGeom>
          <a:noFill/>
        </p:spPr>
        <p:txBody>
          <a:bodyPr vert="eaVert" wrap="square" rtlCol="0">
            <a:spAutoFit/>
          </a:bodyPr>
          <a:lstStyle/>
          <a:p>
            <a:r>
              <a:rPr kumimoji="1" lang="ja-JP" altLang="en-US" dirty="0"/>
              <a:t>⑥在留資格申請</a:t>
            </a:r>
          </a:p>
        </p:txBody>
      </p:sp>
      <p:cxnSp>
        <p:nvCxnSpPr>
          <p:cNvPr id="29" name="直線矢印コネクタ 28">
            <a:extLst>
              <a:ext uri="{FF2B5EF4-FFF2-40B4-BE49-F238E27FC236}">
                <a16:creationId xmlns:a16="http://schemas.microsoft.com/office/drawing/2014/main" id="{977E3397-ADB2-4262-BCA1-0D7537544A05}"/>
              </a:ext>
            </a:extLst>
          </p:cNvPr>
          <p:cNvCxnSpPr>
            <a:cxnSpLocks/>
          </p:cNvCxnSpPr>
          <p:nvPr/>
        </p:nvCxnSpPr>
        <p:spPr>
          <a:xfrm flipV="1">
            <a:off x="3052763" y="2674984"/>
            <a:ext cx="0" cy="20702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34EC66E1-E77D-42B1-B9E0-C061ED79D485}"/>
              </a:ext>
            </a:extLst>
          </p:cNvPr>
          <p:cNvSpPr txBox="1"/>
          <p:nvPr/>
        </p:nvSpPr>
        <p:spPr>
          <a:xfrm>
            <a:off x="2984997" y="2749746"/>
            <a:ext cx="461665" cy="2126452"/>
          </a:xfrm>
          <a:prstGeom prst="rect">
            <a:avLst/>
          </a:prstGeom>
          <a:noFill/>
        </p:spPr>
        <p:txBody>
          <a:bodyPr vert="eaVert" wrap="square" rtlCol="0">
            <a:spAutoFit/>
          </a:bodyPr>
          <a:lstStyle/>
          <a:p>
            <a:r>
              <a:rPr kumimoji="1" lang="ja-JP" altLang="en-US" dirty="0"/>
              <a:t>⑦在留資格認定</a:t>
            </a:r>
          </a:p>
        </p:txBody>
      </p:sp>
      <p:sp>
        <p:nvSpPr>
          <p:cNvPr id="32" name="テキスト ボックス 31">
            <a:extLst>
              <a:ext uri="{FF2B5EF4-FFF2-40B4-BE49-F238E27FC236}">
                <a16:creationId xmlns:a16="http://schemas.microsoft.com/office/drawing/2014/main" id="{3A5430C9-EF5C-4126-9349-5B53D8F537BF}"/>
              </a:ext>
            </a:extLst>
          </p:cNvPr>
          <p:cNvSpPr txBox="1"/>
          <p:nvPr/>
        </p:nvSpPr>
        <p:spPr>
          <a:xfrm>
            <a:off x="4155733" y="3887154"/>
            <a:ext cx="4154803" cy="923330"/>
          </a:xfrm>
          <a:prstGeom prst="rect">
            <a:avLst/>
          </a:prstGeom>
          <a:noFill/>
        </p:spPr>
        <p:txBody>
          <a:bodyPr wrap="square" rtlCol="0">
            <a:spAutoFit/>
          </a:bodyPr>
          <a:lstStyle/>
          <a:p>
            <a:r>
              <a:rPr kumimoji="1" lang="ja-JP" altLang="en-US" dirty="0"/>
              <a:t>協定書の作成援助、入国後の就労内容の計画策定のアドバイス、外国人の日本国内における監理等（送迎を含む）</a:t>
            </a:r>
          </a:p>
        </p:txBody>
      </p:sp>
      <p:sp>
        <p:nvSpPr>
          <p:cNvPr id="45" name="テキスト ボックス 44">
            <a:extLst>
              <a:ext uri="{FF2B5EF4-FFF2-40B4-BE49-F238E27FC236}">
                <a16:creationId xmlns:a16="http://schemas.microsoft.com/office/drawing/2014/main" id="{61396C40-2324-4F8E-A143-D1325FADCE37}"/>
              </a:ext>
            </a:extLst>
          </p:cNvPr>
          <p:cNvSpPr txBox="1"/>
          <p:nvPr/>
        </p:nvSpPr>
        <p:spPr>
          <a:xfrm>
            <a:off x="4691062" y="1713729"/>
            <a:ext cx="2590800" cy="369332"/>
          </a:xfrm>
          <a:prstGeom prst="rect">
            <a:avLst/>
          </a:prstGeom>
          <a:noFill/>
        </p:spPr>
        <p:txBody>
          <a:bodyPr wrap="square" rtlCol="0">
            <a:spAutoFit/>
          </a:bodyPr>
          <a:lstStyle/>
          <a:p>
            <a:r>
              <a:rPr kumimoji="1" lang="ja-JP" altLang="en-US" dirty="0">
                <a:solidFill>
                  <a:srgbClr val="DD462F"/>
                </a:solidFill>
              </a:rPr>
              <a:t>①協定・⑤労働締結</a:t>
            </a:r>
          </a:p>
        </p:txBody>
      </p:sp>
      <p:sp>
        <p:nvSpPr>
          <p:cNvPr id="46" name="テキスト ボックス 45">
            <a:extLst>
              <a:ext uri="{FF2B5EF4-FFF2-40B4-BE49-F238E27FC236}">
                <a16:creationId xmlns:a16="http://schemas.microsoft.com/office/drawing/2014/main" id="{9D74553C-CB62-48D9-8435-D0D599AA5CE9}"/>
              </a:ext>
            </a:extLst>
          </p:cNvPr>
          <p:cNvSpPr txBox="1"/>
          <p:nvPr/>
        </p:nvSpPr>
        <p:spPr>
          <a:xfrm>
            <a:off x="8872690" y="4848108"/>
            <a:ext cx="1563674" cy="369332"/>
          </a:xfrm>
          <a:prstGeom prst="rect">
            <a:avLst/>
          </a:prstGeom>
          <a:solidFill>
            <a:srgbClr val="FFC000"/>
          </a:solidFill>
        </p:spPr>
        <p:txBody>
          <a:bodyPr wrap="square" rtlCol="0">
            <a:spAutoFit/>
          </a:bodyPr>
          <a:lstStyle/>
          <a:p>
            <a:r>
              <a:rPr kumimoji="1" lang="ja-JP" altLang="en-US" dirty="0"/>
              <a:t>外国人学生</a:t>
            </a:r>
          </a:p>
        </p:txBody>
      </p:sp>
      <p:cxnSp>
        <p:nvCxnSpPr>
          <p:cNvPr id="48" name="直線矢印コネクタ 47">
            <a:extLst>
              <a:ext uri="{FF2B5EF4-FFF2-40B4-BE49-F238E27FC236}">
                <a16:creationId xmlns:a16="http://schemas.microsoft.com/office/drawing/2014/main" id="{F3334C76-F023-4D49-9148-A2B94CEE75D0}"/>
              </a:ext>
            </a:extLst>
          </p:cNvPr>
          <p:cNvCxnSpPr>
            <a:cxnSpLocks/>
          </p:cNvCxnSpPr>
          <p:nvPr/>
        </p:nvCxnSpPr>
        <p:spPr>
          <a:xfrm>
            <a:off x="9837020" y="2571378"/>
            <a:ext cx="0" cy="22020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a:extLst>
              <a:ext uri="{FF2B5EF4-FFF2-40B4-BE49-F238E27FC236}">
                <a16:creationId xmlns:a16="http://schemas.microsoft.com/office/drawing/2014/main" id="{D7CA2EB4-725A-4C88-AD3B-C10DDAF35267}"/>
              </a:ext>
            </a:extLst>
          </p:cNvPr>
          <p:cNvCxnSpPr>
            <a:cxnSpLocks/>
          </p:cNvCxnSpPr>
          <p:nvPr/>
        </p:nvCxnSpPr>
        <p:spPr>
          <a:xfrm flipV="1">
            <a:off x="9349133" y="2571378"/>
            <a:ext cx="0" cy="22019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BE1D04B3-542E-4E8B-B514-CFBD1DC5276D}"/>
              </a:ext>
            </a:extLst>
          </p:cNvPr>
          <p:cNvSpPr txBox="1"/>
          <p:nvPr/>
        </p:nvSpPr>
        <p:spPr>
          <a:xfrm>
            <a:off x="5139814" y="2431795"/>
            <a:ext cx="1358919" cy="369332"/>
          </a:xfrm>
          <a:prstGeom prst="rect">
            <a:avLst/>
          </a:prstGeom>
          <a:noFill/>
        </p:spPr>
        <p:txBody>
          <a:bodyPr wrap="square" rtlCol="0">
            <a:spAutoFit/>
          </a:bodyPr>
          <a:lstStyle/>
          <a:p>
            <a:r>
              <a:rPr kumimoji="1" lang="ja-JP" altLang="en-US" dirty="0"/>
              <a:t>②受入申込</a:t>
            </a:r>
          </a:p>
        </p:txBody>
      </p:sp>
      <p:cxnSp>
        <p:nvCxnSpPr>
          <p:cNvPr id="58" name="直線矢印コネクタ 57">
            <a:extLst>
              <a:ext uri="{FF2B5EF4-FFF2-40B4-BE49-F238E27FC236}">
                <a16:creationId xmlns:a16="http://schemas.microsoft.com/office/drawing/2014/main" id="{76F96B2E-4774-4BB1-9400-386DBD0BAA1A}"/>
              </a:ext>
            </a:extLst>
          </p:cNvPr>
          <p:cNvCxnSpPr>
            <a:cxnSpLocks/>
          </p:cNvCxnSpPr>
          <p:nvPr/>
        </p:nvCxnSpPr>
        <p:spPr>
          <a:xfrm flipV="1">
            <a:off x="3552825" y="2417207"/>
            <a:ext cx="4233862" cy="14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9" name="テキスト ボックス 58">
            <a:extLst>
              <a:ext uri="{FF2B5EF4-FFF2-40B4-BE49-F238E27FC236}">
                <a16:creationId xmlns:a16="http://schemas.microsoft.com/office/drawing/2014/main" id="{B7343D1D-4810-41B7-BA45-72F6F80F8F7A}"/>
              </a:ext>
            </a:extLst>
          </p:cNvPr>
          <p:cNvSpPr txBox="1"/>
          <p:nvPr/>
        </p:nvSpPr>
        <p:spPr>
          <a:xfrm>
            <a:off x="9974728" y="2616461"/>
            <a:ext cx="461665" cy="2493608"/>
          </a:xfrm>
          <a:prstGeom prst="rect">
            <a:avLst/>
          </a:prstGeom>
          <a:noFill/>
        </p:spPr>
        <p:txBody>
          <a:bodyPr vert="eaVert" wrap="square" rtlCol="0">
            <a:spAutoFit/>
          </a:bodyPr>
          <a:lstStyle/>
          <a:p>
            <a:r>
              <a:rPr kumimoji="1" lang="ja-JP" altLang="en-US" dirty="0"/>
              <a:t>③就労体験ガイダンス</a:t>
            </a:r>
          </a:p>
        </p:txBody>
      </p:sp>
      <p:sp>
        <p:nvSpPr>
          <p:cNvPr id="63" name="テキスト ボックス 62">
            <a:extLst>
              <a:ext uri="{FF2B5EF4-FFF2-40B4-BE49-F238E27FC236}">
                <a16:creationId xmlns:a16="http://schemas.microsoft.com/office/drawing/2014/main" id="{39F5ACA4-610E-4377-B084-59DDBB120AF9}"/>
              </a:ext>
            </a:extLst>
          </p:cNvPr>
          <p:cNvSpPr txBox="1"/>
          <p:nvPr/>
        </p:nvSpPr>
        <p:spPr>
          <a:xfrm>
            <a:off x="8782599" y="2616461"/>
            <a:ext cx="461665" cy="1875593"/>
          </a:xfrm>
          <a:prstGeom prst="rect">
            <a:avLst/>
          </a:prstGeom>
          <a:noFill/>
        </p:spPr>
        <p:txBody>
          <a:bodyPr vert="eaVert" wrap="square" rtlCol="0">
            <a:spAutoFit/>
          </a:bodyPr>
          <a:lstStyle/>
          <a:p>
            <a:r>
              <a:rPr kumimoji="1" lang="ja-JP" altLang="en-US" dirty="0"/>
              <a:t>④申込・選定</a:t>
            </a:r>
          </a:p>
        </p:txBody>
      </p:sp>
      <p:cxnSp>
        <p:nvCxnSpPr>
          <p:cNvPr id="65" name="直線矢印コネクタ 64">
            <a:extLst>
              <a:ext uri="{FF2B5EF4-FFF2-40B4-BE49-F238E27FC236}">
                <a16:creationId xmlns:a16="http://schemas.microsoft.com/office/drawing/2014/main" id="{AD8442F8-800B-49E6-9183-DECC75F552A7}"/>
              </a:ext>
            </a:extLst>
          </p:cNvPr>
          <p:cNvCxnSpPr>
            <a:cxnSpLocks/>
          </p:cNvCxnSpPr>
          <p:nvPr/>
        </p:nvCxnSpPr>
        <p:spPr>
          <a:xfrm flipH="1">
            <a:off x="2850260" y="1713729"/>
            <a:ext cx="52936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7" name="テキスト ボックス 66">
            <a:extLst>
              <a:ext uri="{FF2B5EF4-FFF2-40B4-BE49-F238E27FC236}">
                <a16:creationId xmlns:a16="http://schemas.microsoft.com/office/drawing/2014/main" id="{7F7A4ADC-DD11-4CEF-95DA-3335F3243C4B}"/>
              </a:ext>
            </a:extLst>
          </p:cNvPr>
          <p:cNvSpPr txBox="1"/>
          <p:nvPr/>
        </p:nvSpPr>
        <p:spPr>
          <a:xfrm>
            <a:off x="5176602" y="1290698"/>
            <a:ext cx="877804" cy="369332"/>
          </a:xfrm>
          <a:prstGeom prst="rect">
            <a:avLst/>
          </a:prstGeom>
          <a:noFill/>
        </p:spPr>
        <p:txBody>
          <a:bodyPr wrap="square" rtlCol="0">
            <a:spAutoFit/>
          </a:bodyPr>
          <a:lstStyle/>
          <a:p>
            <a:r>
              <a:rPr kumimoji="1" lang="ja-JP" altLang="en-US" dirty="0"/>
              <a:t>⑧入国</a:t>
            </a:r>
          </a:p>
        </p:txBody>
      </p:sp>
      <p:cxnSp>
        <p:nvCxnSpPr>
          <p:cNvPr id="69" name="直線矢印コネクタ 68">
            <a:extLst>
              <a:ext uri="{FF2B5EF4-FFF2-40B4-BE49-F238E27FC236}">
                <a16:creationId xmlns:a16="http://schemas.microsoft.com/office/drawing/2014/main" id="{F9BD3960-9348-454E-8C20-6EEE095D38A9}"/>
              </a:ext>
            </a:extLst>
          </p:cNvPr>
          <p:cNvCxnSpPr/>
          <p:nvPr/>
        </p:nvCxnSpPr>
        <p:spPr>
          <a:xfrm flipH="1">
            <a:off x="6715435" y="2571378"/>
            <a:ext cx="1473568" cy="9149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9" name="グラフィックス 8" descr="握手">
            <a:extLst>
              <a:ext uri="{FF2B5EF4-FFF2-40B4-BE49-F238E27FC236}">
                <a16:creationId xmlns:a16="http://schemas.microsoft.com/office/drawing/2014/main" id="{6696767E-2CA5-45ED-A0FD-1A358822E01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70091" y="1568323"/>
            <a:ext cx="914400" cy="914400"/>
          </a:xfrm>
          <a:prstGeom prst="rect">
            <a:avLst/>
          </a:prstGeom>
        </p:spPr>
      </p:pic>
    </p:spTree>
    <p:extLst>
      <p:ext uri="{BB962C8B-B14F-4D97-AF65-F5344CB8AC3E}">
        <p14:creationId xmlns:p14="http://schemas.microsoft.com/office/powerpoint/2010/main" val="17693260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526279" y="572993"/>
            <a:ext cx="6270511" cy="552069"/>
          </a:xfrm>
        </p:spPr>
        <p:txBody>
          <a:bodyPr rtlCol="0">
            <a:normAutofit/>
          </a:bodyPr>
          <a:lstStyle/>
          <a:p>
            <a:pPr rtl="0"/>
            <a:r>
              <a:rPr lang="ja-JP" altLang="en-US" dirty="0">
                <a:ea typeface="メイリオ" panose="020B0604030504040204" pitchFamily="50" charset="-128"/>
                <a:cs typeface="Segoe UI Light" panose="020B0502040204020203" pitchFamily="34" charset="0"/>
              </a:rPr>
              <a:t>特定技能の申込から受入れまでの流れ</a:t>
            </a:r>
          </a:p>
        </p:txBody>
      </p:sp>
      <p:sp>
        <p:nvSpPr>
          <p:cNvPr id="26" name="テキスト ボックス 25">
            <a:extLst>
              <a:ext uri="{FF2B5EF4-FFF2-40B4-BE49-F238E27FC236}">
                <a16:creationId xmlns:a16="http://schemas.microsoft.com/office/drawing/2014/main" id="{D41DB65F-97BD-41FB-AB3D-1AA5A54FDE44}"/>
              </a:ext>
            </a:extLst>
          </p:cNvPr>
          <p:cNvSpPr txBox="1"/>
          <p:nvPr/>
        </p:nvSpPr>
        <p:spPr>
          <a:xfrm>
            <a:off x="1644404" y="1486991"/>
            <a:ext cx="3352799" cy="369332"/>
          </a:xfrm>
          <a:prstGeom prst="rect">
            <a:avLst/>
          </a:prstGeom>
          <a:solidFill>
            <a:srgbClr val="FFFF00"/>
          </a:solidFill>
        </p:spPr>
        <p:txBody>
          <a:bodyPr wrap="square">
            <a:spAutoFit/>
          </a:bodyPr>
          <a:lstStyle/>
          <a:p>
            <a:r>
              <a:rPr lang="ja-JP" altLang="en-US" dirty="0"/>
              <a:t>　　　　介護施設</a:t>
            </a:r>
          </a:p>
        </p:txBody>
      </p:sp>
      <p:sp>
        <p:nvSpPr>
          <p:cNvPr id="11" name="テキスト ボックス 10">
            <a:extLst>
              <a:ext uri="{FF2B5EF4-FFF2-40B4-BE49-F238E27FC236}">
                <a16:creationId xmlns:a16="http://schemas.microsoft.com/office/drawing/2014/main" id="{F6DF212D-8296-429D-AAFB-C62270E9098C}"/>
              </a:ext>
            </a:extLst>
          </p:cNvPr>
          <p:cNvSpPr txBox="1"/>
          <p:nvPr/>
        </p:nvSpPr>
        <p:spPr>
          <a:xfrm rot="10800000" flipV="1">
            <a:off x="8172450" y="1487006"/>
            <a:ext cx="2581275" cy="369317"/>
          </a:xfrm>
          <a:prstGeom prst="rect">
            <a:avLst/>
          </a:prstGeom>
          <a:solidFill>
            <a:srgbClr val="FFC000"/>
          </a:solidFill>
        </p:spPr>
        <p:txBody>
          <a:bodyPr wrap="square" rtlCol="0">
            <a:spAutoFit/>
          </a:bodyPr>
          <a:lstStyle/>
          <a:p>
            <a:r>
              <a:rPr kumimoji="1" lang="ja-JP" altLang="en-US" dirty="0"/>
              <a:t>日本での実習希望者</a:t>
            </a:r>
          </a:p>
        </p:txBody>
      </p:sp>
      <p:sp>
        <p:nvSpPr>
          <p:cNvPr id="12" name="テキスト ボックス 11">
            <a:extLst>
              <a:ext uri="{FF2B5EF4-FFF2-40B4-BE49-F238E27FC236}">
                <a16:creationId xmlns:a16="http://schemas.microsoft.com/office/drawing/2014/main" id="{323E7C46-F7AB-4536-883A-9628F964F64C}"/>
              </a:ext>
            </a:extLst>
          </p:cNvPr>
          <p:cNvSpPr txBox="1"/>
          <p:nvPr/>
        </p:nvSpPr>
        <p:spPr>
          <a:xfrm>
            <a:off x="8172450" y="3907497"/>
            <a:ext cx="2581275" cy="369332"/>
          </a:xfrm>
          <a:prstGeom prst="rect">
            <a:avLst/>
          </a:prstGeom>
          <a:solidFill>
            <a:srgbClr val="FFC000"/>
          </a:solidFill>
        </p:spPr>
        <p:txBody>
          <a:bodyPr wrap="square" rtlCol="0">
            <a:spAutoFit/>
          </a:bodyPr>
          <a:lstStyle/>
          <a:p>
            <a:r>
              <a:rPr kumimoji="1" lang="ja-JP" altLang="en-US" dirty="0"/>
              <a:t>　各国送出し機関</a:t>
            </a:r>
          </a:p>
        </p:txBody>
      </p:sp>
      <p:sp>
        <p:nvSpPr>
          <p:cNvPr id="15" name="テキスト ボックス 14">
            <a:extLst>
              <a:ext uri="{FF2B5EF4-FFF2-40B4-BE49-F238E27FC236}">
                <a16:creationId xmlns:a16="http://schemas.microsoft.com/office/drawing/2014/main" id="{43B07F2B-0E86-4197-82E5-B1FD6768D752}"/>
              </a:ext>
            </a:extLst>
          </p:cNvPr>
          <p:cNvSpPr txBox="1"/>
          <p:nvPr/>
        </p:nvSpPr>
        <p:spPr>
          <a:xfrm>
            <a:off x="3162300" y="3907497"/>
            <a:ext cx="4117813" cy="369332"/>
          </a:xfrm>
          <a:prstGeom prst="rect">
            <a:avLst/>
          </a:prstGeom>
          <a:solidFill>
            <a:srgbClr val="FFFF00"/>
          </a:solidFill>
        </p:spPr>
        <p:txBody>
          <a:bodyPr wrap="square" rtlCol="0">
            <a:spAutoFit/>
          </a:bodyPr>
          <a:lstStyle/>
          <a:p>
            <a:r>
              <a:rPr kumimoji="1" lang="ja-JP" altLang="en-US" dirty="0"/>
              <a:t>日本語学校等（人材紹介会社を含む）</a:t>
            </a:r>
          </a:p>
        </p:txBody>
      </p:sp>
      <p:sp>
        <p:nvSpPr>
          <p:cNvPr id="16" name="テキスト ボックス 15">
            <a:extLst>
              <a:ext uri="{FF2B5EF4-FFF2-40B4-BE49-F238E27FC236}">
                <a16:creationId xmlns:a16="http://schemas.microsoft.com/office/drawing/2014/main" id="{A688473F-1015-42AA-85C5-D10892DE85F8}"/>
              </a:ext>
            </a:extLst>
          </p:cNvPr>
          <p:cNvSpPr txBox="1"/>
          <p:nvPr/>
        </p:nvSpPr>
        <p:spPr>
          <a:xfrm>
            <a:off x="1666876" y="6077407"/>
            <a:ext cx="3352800" cy="369332"/>
          </a:xfrm>
          <a:prstGeom prst="rect">
            <a:avLst/>
          </a:prstGeom>
          <a:solidFill>
            <a:srgbClr val="FFFF00"/>
          </a:solidFill>
        </p:spPr>
        <p:txBody>
          <a:bodyPr wrap="square" rtlCol="0">
            <a:spAutoFit/>
          </a:bodyPr>
          <a:lstStyle/>
          <a:p>
            <a:r>
              <a:rPr kumimoji="1" lang="ja-JP" altLang="en-US" dirty="0"/>
              <a:t>　出入国在留管理庁</a:t>
            </a:r>
          </a:p>
        </p:txBody>
      </p:sp>
      <p:cxnSp>
        <p:nvCxnSpPr>
          <p:cNvPr id="18" name="直線矢印コネクタ 17">
            <a:extLst>
              <a:ext uri="{FF2B5EF4-FFF2-40B4-BE49-F238E27FC236}">
                <a16:creationId xmlns:a16="http://schemas.microsoft.com/office/drawing/2014/main" id="{7B17319C-39E7-4EA1-BAAD-EA40FB6A4A2B}"/>
              </a:ext>
            </a:extLst>
          </p:cNvPr>
          <p:cNvCxnSpPr>
            <a:cxnSpLocks/>
          </p:cNvCxnSpPr>
          <p:nvPr/>
        </p:nvCxnSpPr>
        <p:spPr>
          <a:xfrm>
            <a:off x="1669656" y="1856323"/>
            <a:ext cx="0" cy="42210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A3C16EC8-FC09-4312-B98F-AC97B429F8E3}"/>
              </a:ext>
            </a:extLst>
          </p:cNvPr>
          <p:cNvCxnSpPr>
            <a:cxnSpLocks/>
          </p:cNvCxnSpPr>
          <p:nvPr/>
        </p:nvCxnSpPr>
        <p:spPr>
          <a:xfrm flipV="1">
            <a:off x="2524521" y="3653581"/>
            <a:ext cx="0" cy="24517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a:extLst>
              <a:ext uri="{FF2B5EF4-FFF2-40B4-BE49-F238E27FC236}">
                <a16:creationId xmlns:a16="http://schemas.microsoft.com/office/drawing/2014/main" id="{2A3F1427-2446-45D0-AA8E-CB367F3B6889}"/>
              </a:ext>
            </a:extLst>
          </p:cNvPr>
          <p:cNvCxnSpPr>
            <a:cxnSpLocks/>
          </p:cNvCxnSpPr>
          <p:nvPr/>
        </p:nvCxnSpPr>
        <p:spPr>
          <a:xfrm>
            <a:off x="3661534" y="2095819"/>
            <a:ext cx="0" cy="18005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a:extLst>
              <a:ext uri="{FF2B5EF4-FFF2-40B4-BE49-F238E27FC236}">
                <a16:creationId xmlns:a16="http://schemas.microsoft.com/office/drawing/2014/main" id="{B7F1D806-782B-4845-9BE4-7E72B9A78D9B}"/>
              </a:ext>
            </a:extLst>
          </p:cNvPr>
          <p:cNvCxnSpPr>
            <a:cxnSpLocks/>
          </p:cNvCxnSpPr>
          <p:nvPr/>
        </p:nvCxnSpPr>
        <p:spPr>
          <a:xfrm flipH="1" flipV="1">
            <a:off x="4244940" y="2106905"/>
            <a:ext cx="9526" cy="18005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a:extLst>
              <a:ext uri="{FF2B5EF4-FFF2-40B4-BE49-F238E27FC236}">
                <a16:creationId xmlns:a16="http://schemas.microsoft.com/office/drawing/2014/main" id="{12F14344-EDEE-4E84-9FDD-78C7A7EEB4F4}"/>
              </a:ext>
            </a:extLst>
          </p:cNvPr>
          <p:cNvCxnSpPr>
            <a:cxnSpLocks/>
          </p:cNvCxnSpPr>
          <p:nvPr/>
        </p:nvCxnSpPr>
        <p:spPr>
          <a:xfrm>
            <a:off x="4723635" y="1849708"/>
            <a:ext cx="3771900" cy="2071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20B0AFD2-E2A0-47AF-A30A-2F909DCD38E2}"/>
              </a:ext>
            </a:extLst>
          </p:cNvPr>
          <p:cNvCxnSpPr>
            <a:cxnSpLocks/>
            <a:stCxn id="12" idx="1"/>
          </p:cNvCxnSpPr>
          <p:nvPr/>
        </p:nvCxnSpPr>
        <p:spPr>
          <a:xfrm flipH="1" flipV="1">
            <a:off x="4541248" y="2073619"/>
            <a:ext cx="3631202" cy="2018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a:extLst>
              <a:ext uri="{FF2B5EF4-FFF2-40B4-BE49-F238E27FC236}">
                <a16:creationId xmlns:a16="http://schemas.microsoft.com/office/drawing/2014/main" id="{1F5CFD70-0178-467C-9471-301509DFA455}"/>
              </a:ext>
            </a:extLst>
          </p:cNvPr>
          <p:cNvCxnSpPr>
            <a:cxnSpLocks/>
          </p:cNvCxnSpPr>
          <p:nvPr/>
        </p:nvCxnSpPr>
        <p:spPr>
          <a:xfrm>
            <a:off x="10296525" y="2106919"/>
            <a:ext cx="0" cy="18005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31A1C04F-0E95-4611-8D37-88F6B91D8920}"/>
              </a:ext>
            </a:extLst>
          </p:cNvPr>
          <p:cNvCxnSpPr/>
          <p:nvPr/>
        </p:nvCxnSpPr>
        <p:spPr>
          <a:xfrm flipV="1">
            <a:off x="8858250" y="2106919"/>
            <a:ext cx="0" cy="18005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E695B9D2-BB11-43AB-929A-067BB150E65C}"/>
              </a:ext>
            </a:extLst>
          </p:cNvPr>
          <p:cNvSpPr txBox="1"/>
          <p:nvPr/>
        </p:nvSpPr>
        <p:spPr>
          <a:xfrm>
            <a:off x="839982" y="2018880"/>
            <a:ext cx="738664" cy="2848273"/>
          </a:xfrm>
          <a:prstGeom prst="rect">
            <a:avLst/>
          </a:prstGeom>
          <a:noFill/>
        </p:spPr>
        <p:txBody>
          <a:bodyPr vert="eaVert" wrap="square" rtlCol="0">
            <a:spAutoFit/>
          </a:bodyPr>
          <a:lstStyle/>
          <a:p>
            <a:r>
              <a:rPr kumimoji="1" lang="ja-JP" altLang="en-US" dirty="0"/>
              <a:t>②在留資格認定申請</a:t>
            </a:r>
            <a:endParaRPr kumimoji="1" lang="en-US" altLang="ja-JP" dirty="0"/>
          </a:p>
          <a:p>
            <a:endParaRPr kumimoji="1" lang="ja-JP" altLang="en-US" dirty="0"/>
          </a:p>
        </p:txBody>
      </p:sp>
      <p:sp>
        <p:nvSpPr>
          <p:cNvPr id="65" name="テキスト ボックス 64">
            <a:extLst>
              <a:ext uri="{FF2B5EF4-FFF2-40B4-BE49-F238E27FC236}">
                <a16:creationId xmlns:a16="http://schemas.microsoft.com/office/drawing/2014/main" id="{49EA9B45-66F0-4424-9A0B-BB876DAC9D00}"/>
              </a:ext>
            </a:extLst>
          </p:cNvPr>
          <p:cNvSpPr txBox="1"/>
          <p:nvPr/>
        </p:nvSpPr>
        <p:spPr>
          <a:xfrm>
            <a:off x="2544722" y="3656901"/>
            <a:ext cx="400110" cy="2420505"/>
          </a:xfrm>
          <a:prstGeom prst="rect">
            <a:avLst/>
          </a:prstGeom>
          <a:noFill/>
        </p:spPr>
        <p:txBody>
          <a:bodyPr vert="eaVert" wrap="square" rtlCol="0">
            <a:spAutoFit/>
          </a:bodyPr>
          <a:lstStyle/>
          <a:p>
            <a:r>
              <a:rPr kumimoji="1" lang="ja-JP" altLang="en-US" sz="1400" b="1" dirty="0"/>
              <a:t>認定・指導・認定取消等監督      </a:t>
            </a:r>
          </a:p>
        </p:txBody>
      </p:sp>
      <p:sp>
        <p:nvSpPr>
          <p:cNvPr id="66" name="テキスト ボックス 65">
            <a:extLst>
              <a:ext uri="{FF2B5EF4-FFF2-40B4-BE49-F238E27FC236}">
                <a16:creationId xmlns:a16="http://schemas.microsoft.com/office/drawing/2014/main" id="{4B05BB31-68F5-4307-A399-D0A4197BAB98}"/>
              </a:ext>
            </a:extLst>
          </p:cNvPr>
          <p:cNvSpPr txBox="1"/>
          <p:nvPr/>
        </p:nvSpPr>
        <p:spPr>
          <a:xfrm>
            <a:off x="5944971" y="2208543"/>
            <a:ext cx="2076441" cy="369332"/>
          </a:xfrm>
          <a:prstGeom prst="rect">
            <a:avLst/>
          </a:prstGeom>
          <a:noFill/>
        </p:spPr>
        <p:txBody>
          <a:bodyPr wrap="square" rtlCol="0">
            <a:spAutoFit/>
          </a:bodyPr>
          <a:lstStyle/>
          <a:p>
            <a:r>
              <a:rPr kumimoji="1" lang="ja-JP" altLang="en-US" dirty="0"/>
              <a:t>①人材紹介要請</a:t>
            </a:r>
          </a:p>
        </p:txBody>
      </p:sp>
      <p:sp>
        <p:nvSpPr>
          <p:cNvPr id="67" name="テキスト ボックス 66">
            <a:extLst>
              <a:ext uri="{FF2B5EF4-FFF2-40B4-BE49-F238E27FC236}">
                <a16:creationId xmlns:a16="http://schemas.microsoft.com/office/drawing/2014/main" id="{748C4C52-5273-46FD-A3AC-DFF8D05C9B60}"/>
              </a:ext>
            </a:extLst>
          </p:cNvPr>
          <p:cNvSpPr txBox="1"/>
          <p:nvPr/>
        </p:nvSpPr>
        <p:spPr>
          <a:xfrm>
            <a:off x="5631299" y="3451463"/>
            <a:ext cx="2152643" cy="369332"/>
          </a:xfrm>
          <a:prstGeom prst="rect">
            <a:avLst/>
          </a:prstGeom>
          <a:noFill/>
        </p:spPr>
        <p:txBody>
          <a:bodyPr wrap="square" rtlCol="0">
            <a:spAutoFit/>
          </a:bodyPr>
          <a:lstStyle/>
          <a:p>
            <a:r>
              <a:rPr kumimoji="1" lang="ja-JP" altLang="en-US" dirty="0"/>
              <a:t>④紹介送出し</a:t>
            </a:r>
          </a:p>
        </p:txBody>
      </p:sp>
      <p:sp>
        <p:nvSpPr>
          <p:cNvPr id="69" name="テキスト ボックス 68">
            <a:extLst>
              <a:ext uri="{FF2B5EF4-FFF2-40B4-BE49-F238E27FC236}">
                <a16:creationId xmlns:a16="http://schemas.microsoft.com/office/drawing/2014/main" id="{DBA50F60-A40A-4A84-A2F3-B065ACAB1094}"/>
              </a:ext>
            </a:extLst>
          </p:cNvPr>
          <p:cNvSpPr txBox="1"/>
          <p:nvPr/>
        </p:nvSpPr>
        <p:spPr>
          <a:xfrm>
            <a:off x="8247236" y="2130314"/>
            <a:ext cx="461665" cy="1361910"/>
          </a:xfrm>
          <a:prstGeom prst="rect">
            <a:avLst/>
          </a:prstGeom>
          <a:noFill/>
        </p:spPr>
        <p:txBody>
          <a:bodyPr vert="eaVert" wrap="square" rtlCol="0">
            <a:spAutoFit/>
          </a:bodyPr>
          <a:lstStyle/>
          <a:p>
            <a:r>
              <a:rPr kumimoji="1" lang="ja-JP" altLang="en-US" dirty="0"/>
              <a:t>②採用募集</a:t>
            </a:r>
          </a:p>
        </p:txBody>
      </p:sp>
      <p:sp>
        <p:nvSpPr>
          <p:cNvPr id="70" name="テキスト ボックス 69">
            <a:extLst>
              <a:ext uri="{FF2B5EF4-FFF2-40B4-BE49-F238E27FC236}">
                <a16:creationId xmlns:a16="http://schemas.microsoft.com/office/drawing/2014/main" id="{9D320B7E-CFDF-4542-ACD2-5E476648646E}"/>
              </a:ext>
            </a:extLst>
          </p:cNvPr>
          <p:cNvSpPr txBox="1"/>
          <p:nvPr/>
        </p:nvSpPr>
        <p:spPr>
          <a:xfrm>
            <a:off x="10401310" y="2106905"/>
            <a:ext cx="461665" cy="1752967"/>
          </a:xfrm>
          <a:prstGeom prst="rect">
            <a:avLst/>
          </a:prstGeom>
          <a:noFill/>
        </p:spPr>
        <p:txBody>
          <a:bodyPr vert="eaVert" wrap="square" rtlCol="0">
            <a:spAutoFit/>
          </a:bodyPr>
          <a:lstStyle/>
          <a:p>
            <a:r>
              <a:rPr kumimoji="1" lang="ja-JP" altLang="en-US" dirty="0"/>
              <a:t>③職業紹介</a:t>
            </a:r>
          </a:p>
        </p:txBody>
      </p:sp>
      <p:sp>
        <p:nvSpPr>
          <p:cNvPr id="71" name="テキスト ボックス 70">
            <a:extLst>
              <a:ext uri="{FF2B5EF4-FFF2-40B4-BE49-F238E27FC236}">
                <a16:creationId xmlns:a16="http://schemas.microsoft.com/office/drawing/2014/main" id="{51A0B999-3D00-4CB0-A09F-33B26C0EF31A}"/>
              </a:ext>
            </a:extLst>
          </p:cNvPr>
          <p:cNvSpPr txBox="1"/>
          <p:nvPr/>
        </p:nvSpPr>
        <p:spPr>
          <a:xfrm>
            <a:off x="10401310" y="2794592"/>
            <a:ext cx="1419207" cy="369332"/>
          </a:xfrm>
          <a:prstGeom prst="rect">
            <a:avLst/>
          </a:prstGeom>
          <a:noFill/>
        </p:spPr>
        <p:txBody>
          <a:bodyPr wrap="square" rtlCol="0">
            <a:spAutoFit/>
          </a:bodyPr>
          <a:lstStyle/>
          <a:p>
            <a:endParaRPr kumimoji="1" lang="ja-JP" altLang="en-US" dirty="0"/>
          </a:p>
        </p:txBody>
      </p:sp>
      <p:sp>
        <p:nvSpPr>
          <p:cNvPr id="84" name="テキスト ボックス 83">
            <a:extLst>
              <a:ext uri="{FF2B5EF4-FFF2-40B4-BE49-F238E27FC236}">
                <a16:creationId xmlns:a16="http://schemas.microsoft.com/office/drawing/2014/main" id="{AFEDF871-6B1F-4209-82F5-FF2392DD1B2E}"/>
              </a:ext>
            </a:extLst>
          </p:cNvPr>
          <p:cNvSpPr txBox="1"/>
          <p:nvPr/>
        </p:nvSpPr>
        <p:spPr>
          <a:xfrm>
            <a:off x="3300532" y="2142070"/>
            <a:ext cx="738664" cy="1276185"/>
          </a:xfrm>
          <a:prstGeom prst="rect">
            <a:avLst/>
          </a:prstGeom>
          <a:noFill/>
        </p:spPr>
        <p:txBody>
          <a:bodyPr vert="eaVert" wrap="square" rtlCol="0">
            <a:spAutoFit/>
          </a:bodyPr>
          <a:lstStyle/>
          <a:p>
            <a:r>
              <a:rPr kumimoji="1" lang="ja-JP" altLang="en-US" dirty="0"/>
              <a:t>①人材要請</a:t>
            </a:r>
            <a:endParaRPr kumimoji="1" lang="en-US" altLang="ja-JP" dirty="0"/>
          </a:p>
          <a:p>
            <a:endParaRPr kumimoji="1" lang="ja-JP" altLang="en-US" dirty="0"/>
          </a:p>
        </p:txBody>
      </p:sp>
      <p:sp>
        <p:nvSpPr>
          <p:cNvPr id="14" name="テキスト ボックス 13">
            <a:extLst>
              <a:ext uri="{FF2B5EF4-FFF2-40B4-BE49-F238E27FC236}">
                <a16:creationId xmlns:a16="http://schemas.microsoft.com/office/drawing/2014/main" id="{86934905-F974-46CC-AF0B-4C9824946BA5}"/>
              </a:ext>
            </a:extLst>
          </p:cNvPr>
          <p:cNvSpPr txBox="1"/>
          <p:nvPr/>
        </p:nvSpPr>
        <p:spPr>
          <a:xfrm>
            <a:off x="2025205" y="3284249"/>
            <a:ext cx="1554528" cy="369332"/>
          </a:xfrm>
          <a:prstGeom prst="rect">
            <a:avLst/>
          </a:prstGeom>
          <a:solidFill>
            <a:srgbClr val="FFFF00"/>
          </a:solidFill>
        </p:spPr>
        <p:txBody>
          <a:bodyPr wrap="square" rtlCol="0">
            <a:spAutoFit/>
          </a:bodyPr>
          <a:lstStyle/>
          <a:p>
            <a:r>
              <a:rPr kumimoji="1" lang="ja-JP" altLang="en-US" dirty="0"/>
              <a:t>登録支援機関</a:t>
            </a:r>
          </a:p>
        </p:txBody>
      </p:sp>
      <p:cxnSp>
        <p:nvCxnSpPr>
          <p:cNvPr id="19" name="直線矢印コネクタ 18">
            <a:extLst>
              <a:ext uri="{FF2B5EF4-FFF2-40B4-BE49-F238E27FC236}">
                <a16:creationId xmlns:a16="http://schemas.microsoft.com/office/drawing/2014/main" id="{910CFDBA-DF12-4ECA-A5DB-A2CDDE894CDC}"/>
              </a:ext>
            </a:extLst>
          </p:cNvPr>
          <p:cNvCxnSpPr/>
          <p:nvPr/>
        </p:nvCxnSpPr>
        <p:spPr>
          <a:xfrm>
            <a:off x="2524521" y="1856323"/>
            <a:ext cx="0" cy="142792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6D058CE9-4251-441C-B4E3-13EB36E46345}"/>
              </a:ext>
            </a:extLst>
          </p:cNvPr>
          <p:cNvSpPr txBox="1"/>
          <p:nvPr/>
        </p:nvSpPr>
        <p:spPr>
          <a:xfrm>
            <a:off x="2528410" y="1998794"/>
            <a:ext cx="461665" cy="1273025"/>
          </a:xfrm>
          <a:prstGeom prst="rect">
            <a:avLst/>
          </a:prstGeom>
          <a:noFill/>
        </p:spPr>
        <p:txBody>
          <a:bodyPr vert="eaVert" wrap="square" rtlCol="0">
            <a:spAutoFit/>
          </a:bodyPr>
          <a:lstStyle/>
          <a:p>
            <a:r>
              <a:rPr kumimoji="1" lang="ja-JP" altLang="en-US" dirty="0"/>
              <a:t>①請負契約</a:t>
            </a:r>
          </a:p>
        </p:txBody>
      </p:sp>
      <p:sp>
        <p:nvSpPr>
          <p:cNvPr id="22" name="テキスト ボックス 21">
            <a:extLst>
              <a:ext uri="{FF2B5EF4-FFF2-40B4-BE49-F238E27FC236}">
                <a16:creationId xmlns:a16="http://schemas.microsoft.com/office/drawing/2014/main" id="{4BDFE2FC-199D-47DB-85CE-2B0B4317FD17}"/>
              </a:ext>
            </a:extLst>
          </p:cNvPr>
          <p:cNvSpPr txBox="1"/>
          <p:nvPr/>
        </p:nvSpPr>
        <p:spPr>
          <a:xfrm>
            <a:off x="4408921" y="2150565"/>
            <a:ext cx="461665" cy="1733610"/>
          </a:xfrm>
          <a:prstGeom prst="rect">
            <a:avLst/>
          </a:prstGeom>
          <a:noFill/>
        </p:spPr>
        <p:txBody>
          <a:bodyPr vert="eaVert" wrap="square" rtlCol="0">
            <a:spAutoFit/>
          </a:bodyPr>
          <a:lstStyle/>
          <a:p>
            <a:r>
              <a:rPr kumimoji="1" lang="ja-JP" altLang="en-US" dirty="0"/>
              <a:t>②登録者送出し</a:t>
            </a:r>
          </a:p>
        </p:txBody>
      </p:sp>
      <p:cxnSp>
        <p:nvCxnSpPr>
          <p:cNvPr id="24" name="直線矢印コネクタ 23">
            <a:extLst>
              <a:ext uri="{FF2B5EF4-FFF2-40B4-BE49-F238E27FC236}">
                <a16:creationId xmlns:a16="http://schemas.microsoft.com/office/drawing/2014/main" id="{85E18508-EF63-4E28-8195-1250F36ED384}"/>
              </a:ext>
            </a:extLst>
          </p:cNvPr>
          <p:cNvCxnSpPr/>
          <p:nvPr/>
        </p:nvCxnSpPr>
        <p:spPr>
          <a:xfrm flipV="1">
            <a:off x="1896177" y="1856323"/>
            <a:ext cx="0" cy="41402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51D95D63-6E99-4470-97ED-70D2AB443C1F}"/>
              </a:ext>
            </a:extLst>
          </p:cNvPr>
          <p:cNvSpPr txBox="1"/>
          <p:nvPr/>
        </p:nvSpPr>
        <p:spPr>
          <a:xfrm>
            <a:off x="1933829" y="4120604"/>
            <a:ext cx="461665" cy="1925487"/>
          </a:xfrm>
          <a:prstGeom prst="rect">
            <a:avLst/>
          </a:prstGeom>
          <a:noFill/>
        </p:spPr>
        <p:txBody>
          <a:bodyPr vert="eaVert" wrap="square" rtlCol="0">
            <a:spAutoFit/>
          </a:bodyPr>
          <a:lstStyle/>
          <a:p>
            <a:r>
              <a:rPr kumimoji="1" lang="ja-JP" altLang="en-US" dirty="0"/>
              <a:t>⑤在留資格認定</a:t>
            </a:r>
          </a:p>
        </p:txBody>
      </p:sp>
      <p:cxnSp>
        <p:nvCxnSpPr>
          <p:cNvPr id="28" name="直線矢印コネクタ 27">
            <a:extLst>
              <a:ext uri="{FF2B5EF4-FFF2-40B4-BE49-F238E27FC236}">
                <a16:creationId xmlns:a16="http://schemas.microsoft.com/office/drawing/2014/main" id="{9C7977B3-5BFA-449E-A926-ED54E9FA8471}"/>
              </a:ext>
            </a:extLst>
          </p:cNvPr>
          <p:cNvCxnSpPr>
            <a:endCxn id="26" idx="3"/>
          </p:cNvCxnSpPr>
          <p:nvPr/>
        </p:nvCxnSpPr>
        <p:spPr>
          <a:xfrm flipH="1" flipV="1">
            <a:off x="4997203" y="1671657"/>
            <a:ext cx="3053978" cy="199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D00BC1CE-65AB-419F-952B-78A292B6C70D}"/>
              </a:ext>
            </a:extLst>
          </p:cNvPr>
          <p:cNvSpPr txBox="1"/>
          <p:nvPr/>
        </p:nvSpPr>
        <p:spPr>
          <a:xfrm>
            <a:off x="6031751" y="1742419"/>
            <a:ext cx="1742173" cy="646331"/>
          </a:xfrm>
          <a:prstGeom prst="rect">
            <a:avLst/>
          </a:prstGeom>
          <a:noFill/>
        </p:spPr>
        <p:txBody>
          <a:bodyPr wrap="square" rtlCol="0">
            <a:spAutoFit/>
          </a:bodyPr>
          <a:lstStyle/>
          <a:p>
            <a:r>
              <a:rPr kumimoji="1" lang="ja-JP" altLang="en-US" dirty="0"/>
              <a:t>⑥入国</a:t>
            </a:r>
            <a:endParaRPr kumimoji="1" lang="en-US" altLang="ja-JP" dirty="0"/>
          </a:p>
          <a:p>
            <a:endParaRPr kumimoji="1" lang="ja-JP" altLang="en-US" dirty="0"/>
          </a:p>
        </p:txBody>
      </p:sp>
      <p:sp>
        <p:nvSpPr>
          <p:cNvPr id="31" name="テキスト ボックス 30">
            <a:extLst>
              <a:ext uri="{FF2B5EF4-FFF2-40B4-BE49-F238E27FC236}">
                <a16:creationId xmlns:a16="http://schemas.microsoft.com/office/drawing/2014/main" id="{F9B04888-EC56-418D-9BAB-E04C7388A5D2}"/>
              </a:ext>
            </a:extLst>
          </p:cNvPr>
          <p:cNvSpPr txBox="1"/>
          <p:nvPr/>
        </p:nvSpPr>
        <p:spPr>
          <a:xfrm>
            <a:off x="6524192" y="5861964"/>
            <a:ext cx="4381345" cy="584775"/>
          </a:xfrm>
          <a:prstGeom prst="rect">
            <a:avLst/>
          </a:prstGeom>
          <a:noFill/>
        </p:spPr>
        <p:txBody>
          <a:bodyPr wrap="square" rtlCol="0">
            <a:spAutoFit/>
          </a:bodyPr>
          <a:lstStyle/>
          <a:p>
            <a:r>
              <a:rPr kumimoji="1" lang="en-US" altLang="ja-JP" sz="1100" dirty="0"/>
              <a:t>※</a:t>
            </a:r>
            <a:r>
              <a:rPr kumimoji="1" lang="en-US" altLang="ja-JP" sz="1050" dirty="0"/>
              <a:t>1.</a:t>
            </a:r>
            <a:r>
              <a:rPr kumimoji="1" lang="ja-JP" altLang="en-US" sz="1050" dirty="0"/>
              <a:t>介護施設が支援業務を行う場合は登録支援機関との契約は不要田だし、出入国在留管理庁の許可が必要</a:t>
            </a:r>
            <a:endParaRPr kumimoji="1" lang="en-US" altLang="ja-JP" sz="1050" dirty="0"/>
          </a:p>
          <a:p>
            <a:r>
              <a:rPr kumimoji="1" lang="en-US" altLang="ja-JP" sz="1050" dirty="0"/>
              <a:t>2.</a:t>
            </a:r>
            <a:r>
              <a:rPr kumimoji="1" lang="ja-JP" altLang="en-US" sz="1050" dirty="0"/>
              <a:t>紹介業者から紹介料を請求される場合がございます</a:t>
            </a:r>
          </a:p>
        </p:txBody>
      </p:sp>
      <p:pic>
        <p:nvPicPr>
          <p:cNvPr id="3" name="グラフィックス 2" descr="握手">
            <a:extLst>
              <a:ext uri="{FF2B5EF4-FFF2-40B4-BE49-F238E27FC236}">
                <a16:creationId xmlns:a16="http://schemas.microsoft.com/office/drawing/2014/main" id="{639CA7EF-6765-4B91-A181-7C54ECD1B6D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62776" y="2524236"/>
            <a:ext cx="914400" cy="914400"/>
          </a:xfrm>
          <a:prstGeom prst="rect">
            <a:avLst/>
          </a:prstGeom>
        </p:spPr>
      </p:pic>
    </p:spTree>
    <p:extLst>
      <p:ext uri="{BB962C8B-B14F-4D97-AF65-F5344CB8AC3E}">
        <p14:creationId xmlns:p14="http://schemas.microsoft.com/office/powerpoint/2010/main" val="27756636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5684347_TF10001108" id="{F156FCD0-0F9E-46D0-BAC4-26FFD8DC96B9}" vid="{4EC5F9E5-C659-44BD-8F4A-4AC33E55F06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へようこそ</Template>
  <TotalTime>839</TotalTime>
  <Words>1304</Words>
  <Application>Microsoft Office PowerPoint</Application>
  <PresentationFormat>ワイド画面</PresentationFormat>
  <Paragraphs>213</Paragraphs>
  <Slides>13</Slides>
  <Notes>13</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13</vt:i4>
      </vt:variant>
    </vt:vector>
  </HeadingPairs>
  <TitlesOfParts>
    <vt:vector size="18" baseType="lpstr">
      <vt:lpstr>メイリオ</vt:lpstr>
      <vt:lpstr>Arial</vt:lpstr>
      <vt:lpstr>Segoe UI</vt:lpstr>
      <vt:lpstr>WelcomeDoc</vt:lpstr>
      <vt:lpstr>Worksheet</vt:lpstr>
      <vt:lpstr>介護分野における受入可能な在留資格　　　　　　　　　　　　　</vt:lpstr>
      <vt:lpstr>介護分野における受入可能な在留資格</vt:lpstr>
      <vt:lpstr>介護分野における技能実習、特定活動、特定技能制度（１）</vt:lpstr>
      <vt:lpstr>介護分野における技能実習、特定活動、特定技能制度（２）</vt:lpstr>
      <vt:lpstr>介護分野における技能実習、特定活動、特定技能制度（３）</vt:lpstr>
      <vt:lpstr>介護分野における技能実習、特定活動、特定技能制度（４）</vt:lpstr>
      <vt:lpstr>技能実習の申込から受入れまでの流れ</vt:lpstr>
      <vt:lpstr>特定活動（インターンシップ）の申込から受入れまでの流れ</vt:lpstr>
      <vt:lpstr>特定技能の申込から受入れまでの流れ</vt:lpstr>
      <vt:lpstr>特定活動（EPA介護福祉士候補生）の雇用契約までの流れ</vt:lpstr>
      <vt:lpstr>介護分野における４制度のメリット、デメリット</vt:lpstr>
      <vt:lpstr>弊社と契約を結んでいる送出し機関　　　　　　　※特定活動EPAは除く</vt:lpstr>
      <vt:lpstr>ご案内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外国人の雇用制度の様々な制度について</dc:title>
  <dc:creator>明 永久</dc:creator>
  <cp:keywords/>
  <cp:lastModifiedBy>明 永久</cp:lastModifiedBy>
  <cp:revision>86</cp:revision>
  <dcterms:created xsi:type="dcterms:W3CDTF">2020-09-19T01:34:14Z</dcterms:created>
  <dcterms:modified xsi:type="dcterms:W3CDTF">2021-01-05T08:54:51Z</dcterms:modified>
  <cp:version/>
</cp:coreProperties>
</file>